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59" r:id="rId1"/>
  </p:sldMasterIdLst>
  <p:notesMasterIdLst>
    <p:notesMasterId r:id="rId156"/>
  </p:notesMasterIdLst>
  <p:sldIdLst>
    <p:sldId id="265" r:id="rId2"/>
    <p:sldId id="277" r:id="rId3"/>
    <p:sldId id="281" r:id="rId4"/>
    <p:sldId id="266" r:id="rId5"/>
    <p:sldId id="267" r:id="rId6"/>
    <p:sldId id="268" r:id="rId7"/>
    <p:sldId id="269" r:id="rId8"/>
    <p:sldId id="270" r:id="rId9"/>
    <p:sldId id="271" r:id="rId10"/>
    <p:sldId id="272" r:id="rId11"/>
    <p:sldId id="273" r:id="rId12"/>
    <p:sldId id="274" r:id="rId13"/>
    <p:sldId id="275" r:id="rId14"/>
    <p:sldId id="276" r:id="rId15"/>
    <p:sldId id="294" r:id="rId16"/>
    <p:sldId id="295" r:id="rId17"/>
    <p:sldId id="296" r:id="rId18"/>
    <p:sldId id="318" r:id="rId19"/>
    <p:sldId id="319" r:id="rId20"/>
    <p:sldId id="320" r:id="rId21"/>
    <p:sldId id="300" r:id="rId22"/>
    <p:sldId id="301" r:id="rId23"/>
    <p:sldId id="302" r:id="rId24"/>
    <p:sldId id="303" r:id="rId25"/>
    <p:sldId id="321" r:id="rId26"/>
    <p:sldId id="304" r:id="rId27"/>
    <p:sldId id="305" r:id="rId28"/>
    <p:sldId id="306" r:id="rId29"/>
    <p:sldId id="289" r:id="rId30"/>
    <p:sldId id="290" r:id="rId31"/>
    <p:sldId id="288" r:id="rId32"/>
    <p:sldId id="307" r:id="rId33"/>
    <p:sldId id="308" r:id="rId34"/>
    <p:sldId id="309" r:id="rId35"/>
    <p:sldId id="310" r:id="rId36"/>
    <p:sldId id="311" r:id="rId37"/>
    <p:sldId id="312" r:id="rId38"/>
    <p:sldId id="313" r:id="rId39"/>
    <p:sldId id="314" r:id="rId40"/>
    <p:sldId id="315" r:id="rId41"/>
    <p:sldId id="316" r:id="rId42"/>
    <p:sldId id="317" r:id="rId43"/>
    <p:sldId id="347" r:id="rId44"/>
    <p:sldId id="348" r:id="rId45"/>
    <p:sldId id="349" r:id="rId46"/>
    <p:sldId id="350" r:id="rId47"/>
    <p:sldId id="351" r:id="rId48"/>
    <p:sldId id="352" r:id="rId49"/>
    <p:sldId id="367" r:id="rId50"/>
    <p:sldId id="368" r:id="rId51"/>
    <p:sldId id="369"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429" r:id="rId65"/>
    <p:sldId id="430" r:id="rId66"/>
    <p:sldId id="431" r:id="rId67"/>
    <p:sldId id="432" r:id="rId68"/>
    <p:sldId id="43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71" r:id="rId92"/>
    <p:sldId id="372" r:id="rId93"/>
    <p:sldId id="373" r:id="rId94"/>
    <p:sldId id="397" r:id="rId95"/>
    <p:sldId id="398" r:id="rId96"/>
    <p:sldId id="374" r:id="rId97"/>
    <p:sldId id="375" r:id="rId98"/>
    <p:sldId id="376" r:id="rId99"/>
    <p:sldId id="377" r:id="rId100"/>
    <p:sldId id="424" r:id="rId101"/>
    <p:sldId id="425" r:id="rId102"/>
    <p:sldId id="426" r:id="rId103"/>
    <p:sldId id="378" r:id="rId104"/>
    <p:sldId id="379" r:id="rId105"/>
    <p:sldId id="380" r:id="rId106"/>
    <p:sldId id="381" r:id="rId107"/>
    <p:sldId id="385" r:id="rId108"/>
    <p:sldId id="386" r:id="rId109"/>
    <p:sldId id="387" r:id="rId110"/>
    <p:sldId id="388" r:id="rId111"/>
    <p:sldId id="389" r:id="rId112"/>
    <p:sldId id="390" r:id="rId113"/>
    <p:sldId id="427" r:id="rId114"/>
    <p:sldId id="391" r:id="rId115"/>
    <p:sldId id="392" r:id="rId116"/>
    <p:sldId id="393" r:id="rId117"/>
    <p:sldId id="436" r:id="rId118"/>
    <p:sldId id="437" r:id="rId119"/>
    <p:sldId id="434" r:id="rId120"/>
    <p:sldId id="394" r:id="rId121"/>
    <p:sldId id="395" r:id="rId122"/>
    <p:sldId id="438" r:id="rId123"/>
    <p:sldId id="441" r:id="rId124"/>
    <p:sldId id="439" r:id="rId125"/>
    <p:sldId id="440" r:id="rId126"/>
    <p:sldId id="399" r:id="rId127"/>
    <p:sldId id="442" r:id="rId128"/>
    <p:sldId id="400" r:id="rId129"/>
    <p:sldId id="401" r:id="rId130"/>
    <p:sldId id="428" r:id="rId131"/>
    <p:sldId id="443" r:id="rId132"/>
    <p:sldId id="444" r:id="rId133"/>
    <p:sldId id="402" r:id="rId134"/>
    <p:sldId id="403" r:id="rId135"/>
    <p:sldId id="404" r:id="rId136"/>
    <p:sldId id="405" r:id="rId137"/>
    <p:sldId id="406" r:id="rId138"/>
    <p:sldId id="407" r:id="rId139"/>
    <p:sldId id="411" r:id="rId140"/>
    <p:sldId id="412" r:id="rId141"/>
    <p:sldId id="413" r:id="rId142"/>
    <p:sldId id="414" r:id="rId143"/>
    <p:sldId id="415" r:id="rId144"/>
    <p:sldId id="416" r:id="rId145"/>
    <p:sldId id="417" r:id="rId146"/>
    <p:sldId id="418" r:id="rId147"/>
    <p:sldId id="419" r:id="rId148"/>
    <p:sldId id="408" r:id="rId149"/>
    <p:sldId id="409" r:id="rId150"/>
    <p:sldId id="410" r:id="rId151"/>
    <p:sldId id="420" r:id="rId152"/>
    <p:sldId id="421" r:id="rId153"/>
    <p:sldId id="422" r:id="rId154"/>
    <p:sldId id="423" r:id="rId155"/>
  </p:sldIdLst>
  <p:sldSz cx="9144000" cy="5143500" type="screen16x9"/>
  <p:notesSz cx="6858000" cy="9144000"/>
  <p:embeddedFontLst>
    <p:embeddedFont>
      <p:font typeface="Source Sans Pro" charset="0"/>
      <p:regular r:id="rId157"/>
      <p:bold r:id="rId158"/>
      <p:italic r:id="rId159"/>
      <p:boldItalic r:id="rId160"/>
    </p:embeddedFont>
    <p:embeddedFont>
      <p:font typeface="Consolas" pitchFamily="49" charset="0"/>
      <p:regular r:id="rId161"/>
      <p:bold r:id="rId162"/>
      <p:italic r:id="rId163"/>
      <p:boldItalic r:id="rId164"/>
    </p:embeddedFont>
    <p:embeddedFont>
      <p:font typeface="Verdana" pitchFamily="34" charset="0"/>
      <p:regular r:id="rId165"/>
      <p:bold r:id="rId166"/>
      <p:italic r:id="rId167"/>
      <p:boldItalic r:id="rId168"/>
    </p:embeddedFont>
    <p:embeddedFont>
      <p:font typeface="Georgia" pitchFamily="18" charset="0"/>
      <p:regular r:id="rId169"/>
      <p:bold r:id="rId170"/>
      <p:italic r:id="rId171"/>
      <p:boldItalic r:id="rId172"/>
    </p:embeddedFont>
    <p:embeddedFont>
      <p:font typeface="Arial Unicode MS" pitchFamily="34" charset="-128"/>
      <p:regular r:id="rId173"/>
    </p:embeddedFont>
    <p:embeddedFont>
      <p:font typeface="PT Serif" charset="0"/>
      <p:regular r:id="rId174"/>
      <p:bold r:id="rId175"/>
      <p:italic r:id="rId176"/>
      <p:boldItalic r:id="rId177"/>
    </p:embeddedFont>
    <p:embeddedFont>
      <p:font typeface="Roboto" charset="0"/>
      <p:regular r:id="rId178"/>
      <p:bold r:id="rId179"/>
      <p:italic r:id="rId180"/>
      <p:boldItalic r:id="rId1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86323" autoAdjust="0"/>
  </p:normalViewPr>
  <p:slideViewPr>
    <p:cSldViewPr snapToGrid="0">
      <p:cViewPr>
        <p:scale>
          <a:sx n="110" d="100"/>
          <a:sy n="110" d="100"/>
        </p:scale>
        <p:origin x="-252" y="-294"/>
      </p:cViewPr>
      <p:guideLst>
        <p:guide orient="horz" pos="1620"/>
        <p:guide pos="2880"/>
      </p:guideLst>
    </p:cSldViewPr>
  </p:slideViewPr>
  <p:outlineViewPr>
    <p:cViewPr>
      <p:scale>
        <a:sx n="33" d="100"/>
        <a:sy n="33" d="100"/>
      </p:scale>
      <p:origin x="0" y="71598"/>
    </p:cViewPr>
  </p:outlineViewPr>
  <p:notesTextViewPr>
    <p:cViewPr>
      <p:scale>
        <a:sx n="1" d="1"/>
        <a:sy n="1" d="1"/>
      </p:scale>
      <p:origin x="0" y="0"/>
    </p:cViewPr>
  </p:notesTextViewPr>
  <p:sorterViewPr>
    <p:cViewPr>
      <p:scale>
        <a:sx n="100" d="100"/>
        <a:sy n="100" d="100"/>
      </p:scale>
      <p:origin x="0" y="52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3.fntdata"/><Relationship Id="rId175" Type="http://schemas.openxmlformats.org/officeDocument/2006/relationships/font" Target="fonts/font19.fntdata"/><Relationship Id="rId170"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4.fntdata"/><Relationship Id="rId165" Type="http://schemas.openxmlformats.org/officeDocument/2006/relationships/font" Target="fonts/font9.fntdata"/><Relationship Id="rId181" Type="http://schemas.openxmlformats.org/officeDocument/2006/relationships/font" Target="fonts/font2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15.fntdata"/><Relationship Id="rId176" Type="http://schemas.openxmlformats.org/officeDocument/2006/relationships/font" Target="fonts/font2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5.fntdata"/><Relationship Id="rId166" Type="http://schemas.openxmlformats.org/officeDocument/2006/relationships/font" Target="fonts/font10.fntdata"/><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77"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16.fntdata"/><Relationship Id="rId180"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6.fntdata"/><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fntdata"/><Relationship Id="rId178"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7.fntdata"/><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8.fntdata"/><Relationship Id="rId179" Type="http://schemas.openxmlformats.org/officeDocument/2006/relationships/font" Target="fonts/font2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8.fntdata"/><Relationship Id="rId169" Type="http://schemas.openxmlformats.org/officeDocument/2006/relationships/font" Target="fonts/font13.fntdata"/><Relationship Id="rId18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218836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316b1d1e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316b1d1e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626598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3626598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316b1d1e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316b1d1e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316b1d1e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316b1d1e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6e7bbb5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6e7bbb5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6e7bbb54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6e7bbb54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70f59948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70f59948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6e7bbb54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6e7bbb54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6e7bbb54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6e7bbb54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70f5994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70f5994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6e7bbb5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6e7bbb54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316b1d1e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316b1d1e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70f59948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70f59948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6e7bbb54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16e7bbb54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70f5994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70f5994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316b1d1e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316b1d1e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16b1d1e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16b1d1e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a413fee1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a413fee1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a413fee1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a413fee1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a413fee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a413fee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a413fee1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a413fee1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a413fee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1a413fee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a413fee1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a413fee1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a413fee1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a413fee1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a413fee1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a413fee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a413fee1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a413fee1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316b1d1e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316b1d1e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a413fee1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a413fee1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a413fee1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a413fee1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a413fee1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a413fee1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a413fee1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a413fee1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a413fee1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a413fee1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a413fee11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a413fee11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413fee1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413fee1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a413fee1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a413fee1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a413fee1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1a413fee1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a413fee11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a413fee1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316b1d1e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316b1d1e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a413fee1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a413fee1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a413fee1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1a413fee1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a413fee11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a413fee1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dcf0b29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1dcf0b29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dcf0b29e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dcf0b29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dcf0b29e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dcf0b29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dcf0b29e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dcf0b29e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dcf0b29e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dcf0b29e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dcf0b29e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1dcf0b29e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dcf0b29e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1dcf0b29e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316b1d1e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316b1d1e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dcf0b29e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dcf0b29e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dcf0b29e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dcf0b29e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dcf0b29e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dcf0b29e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dcf0b29e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dcf0b29e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dcf0b29e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dcf0b29e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dcf0b29e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dcf0b29e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dcf0b29e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1dcf0b29e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dcf0b29e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dcf0b29e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dcf0b29e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dcf0b29e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dcf0b29e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dcf0b29e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316b1d1e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316b1d1e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dcf0b29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dcf0b29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dcf0b29e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dcf0b29e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dcf0b29e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dcf0b29e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dcf0b29e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dcf0b29e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dcf0b29e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1dcf0b29e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316b1d1e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316b1d1e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edureka.co/blog/sql-commands#Multi-Line%20Comments" TargetMode="External"/><Relationship Id="rId2" Type="http://schemas.openxmlformats.org/officeDocument/2006/relationships/hyperlink" Target="https://www.edureka.co/blog/sql-commands#Single-Line%20Comme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dureka.co/blog/sql-commands#DML" TargetMode="External"/><Relationship Id="rId2" Type="http://schemas.openxmlformats.org/officeDocument/2006/relationships/hyperlink" Target="https://www.edureka.co/blog/sql-commands#DDL" TargetMode="External"/><Relationship Id="rId1" Type="http://schemas.openxmlformats.org/officeDocument/2006/relationships/slideLayout" Target="../slideLayouts/slideLayout2.xml"/><Relationship Id="rId5" Type="http://schemas.openxmlformats.org/officeDocument/2006/relationships/hyperlink" Target="https://www.edureka.co/blog/sql-commands#TCL" TargetMode="External"/><Relationship Id="rId4" Type="http://schemas.openxmlformats.org/officeDocument/2006/relationships/hyperlink" Target="https://www.edureka.co/blog/sql-commands#DC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Rectangle 1"/>
          <p:cNvSpPr/>
          <p:nvPr/>
        </p:nvSpPr>
        <p:spPr>
          <a:xfrm>
            <a:off x="1078787" y="2833360"/>
            <a:ext cx="6842588" cy="738664"/>
          </a:xfrm>
          <a:prstGeom prst="rect">
            <a:avLst/>
          </a:prstGeom>
        </p:spPr>
        <p:txBody>
          <a:bodyPr wrap="square">
            <a:spAutoFit/>
          </a:bodyPr>
          <a:lstStyle/>
          <a:p>
            <a:r>
              <a:rPr lang="en-US" dirty="0"/>
              <a:t>	</a:t>
            </a:r>
            <a:r>
              <a:rPr lang="en-US" sz="2800" dirty="0">
                <a:solidFill>
                  <a:srgbClr val="FF0000"/>
                </a:solidFill>
              </a:rPr>
              <a:t>Structured Query Language (SQL)	</a:t>
            </a:r>
          </a:p>
          <a:p>
            <a:r>
              <a:rPr lang="en-US" dirty="0"/>
              <a:t>			</a:t>
            </a:r>
          </a:p>
        </p:txBody>
      </p:sp>
      <p:sp>
        <p:nvSpPr>
          <p:cNvPr id="4" name="Rectangle 3"/>
          <p:cNvSpPr/>
          <p:nvPr/>
        </p:nvSpPr>
        <p:spPr>
          <a:xfrm>
            <a:off x="2595937" y="1496769"/>
            <a:ext cx="3294580" cy="1077218"/>
          </a:xfrm>
          <a:prstGeom prst="rect">
            <a:avLst/>
          </a:prstGeom>
        </p:spPr>
        <p:txBody>
          <a:bodyPr wrap="square">
            <a:spAutoFit/>
          </a:bodyPr>
          <a:lstStyle/>
          <a:p>
            <a:r>
              <a:rPr lang="en-US" dirty="0"/>
              <a:t>	</a:t>
            </a:r>
          </a:p>
          <a:p>
            <a:r>
              <a:rPr lang="en-US" dirty="0"/>
              <a:t>			</a:t>
            </a:r>
            <a:r>
              <a:rPr lang="en-US" sz="3600" dirty="0">
                <a:solidFill>
                  <a:srgbClr val="FF0000"/>
                </a:solidFill>
              </a:rPr>
              <a:t>Unit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9"/>
          <p:cNvSpPr txBox="1">
            <a:spLocks noGrp="1"/>
          </p:cNvSpPr>
          <p:nvPr>
            <p:ph type="body" idx="1"/>
          </p:nvPr>
        </p:nvSpPr>
        <p:spPr>
          <a:xfrm>
            <a:off x="311700" y="392200"/>
            <a:ext cx="8520600" cy="4176600"/>
          </a:xfrm>
          <a:prstGeom prst="rect">
            <a:avLst/>
          </a:prstGeom>
        </p:spPr>
        <p:txBody>
          <a:bodyPr spcFirstLastPara="1" wrap="square" lIns="91425" tIns="91425" rIns="91425" bIns="91425" anchor="t" anchorCtr="0">
            <a:normAutofit fontScale="47500" lnSpcReduction="20000"/>
          </a:bodyPr>
          <a:lstStyle/>
          <a:p>
            <a:pPr marL="457200" lvl="0" indent="-342900" algn="l" rtl="0">
              <a:lnSpc>
                <a:spcPct val="156250"/>
              </a:lnSpc>
              <a:spcBef>
                <a:spcPts val="900"/>
              </a:spcBef>
              <a:spcAft>
                <a:spcPts val="0"/>
              </a:spcAft>
              <a:buClr>
                <a:schemeClr val="dk1"/>
              </a:buClr>
              <a:buSzPct val="100000"/>
              <a:buFont typeface="Roboto"/>
              <a:buAutoNum type="arabicPeriod"/>
            </a:pPr>
            <a:r>
              <a:rPr lang="en" sz="3800" b="1" dirty="0">
                <a:solidFill>
                  <a:srgbClr val="FF0000"/>
                </a:solidFill>
                <a:highlight>
                  <a:srgbClr val="FFFFFF"/>
                </a:highlight>
              </a:rPr>
              <a:t>SELECT Command </a:t>
            </a:r>
            <a:r>
              <a:rPr lang="en" sz="7200" b="1" dirty="0">
                <a:solidFill>
                  <a:srgbClr val="273239"/>
                </a:solidFill>
                <a:highlight>
                  <a:srgbClr val="FFFFFF"/>
                </a:highlight>
              </a:rPr>
              <a:t/>
            </a:r>
            <a:br>
              <a:rPr lang="en" sz="7200" b="1" dirty="0">
                <a:solidFill>
                  <a:srgbClr val="273239"/>
                </a:solidFill>
                <a:highlight>
                  <a:srgbClr val="FFFFFF"/>
                </a:highlight>
              </a:rPr>
            </a:br>
            <a:r>
              <a:rPr lang="en" sz="4000" dirty="0">
                <a:solidFill>
                  <a:schemeClr val="dk1"/>
                </a:solidFill>
                <a:highlight>
                  <a:srgbClr val="FFFFFF"/>
                </a:highlight>
              </a:rPr>
              <a:t>The </a:t>
            </a:r>
            <a:r>
              <a:rPr lang="en" sz="4000" dirty="0">
                <a:solidFill>
                  <a:schemeClr val="dk1"/>
                </a:solidFill>
              </a:rPr>
              <a:t>SELECT</a:t>
            </a:r>
            <a:r>
              <a:rPr lang="en" sz="4000" dirty="0">
                <a:solidFill>
                  <a:schemeClr val="dk1"/>
                </a:solidFill>
                <a:highlight>
                  <a:srgbClr val="FFFFFF"/>
                </a:highlight>
              </a:rPr>
              <a:t> statement is used to select data from a database .</a:t>
            </a:r>
            <a:r>
              <a:rPr lang="en" sz="4000" dirty="0">
                <a:solidFill>
                  <a:srgbClr val="273239"/>
                </a:solidFill>
                <a:highlight>
                  <a:srgbClr val="FFFFFF"/>
                </a:highlight>
              </a:rPr>
              <a:t/>
            </a:r>
            <a:br>
              <a:rPr lang="en" sz="4000" dirty="0">
                <a:solidFill>
                  <a:srgbClr val="273239"/>
                </a:solidFill>
                <a:highlight>
                  <a:srgbClr val="FFFFFF"/>
                </a:highlight>
              </a:rPr>
            </a:br>
            <a:r>
              <a:rPr lang="en" sz="4000" dirty="0">
                <a:solidFill>
                  <a:srgbClr val="273239"/>
                </a:solidFill>
                <a:highlight>
                  <a:srgbClr val="FFFFFF"/>
                </a:highlight>
              </a:rPr>
              <a:t>Syntax :</a:t>
            </a:r>
            <a:br>
              <a:rPr lang="en" sz="4000" dirty="0">
                <a:solidFill>
                  <a:srgbClr val="273239"/>
                </a:solidFill>
                <a:highlight>
                  <a:srgbClr val="FFFFFF"/>
                </a:highlight>
              </a:rPr>
            </a:br>
            <a:r>
              <a:rPr lang="en" sz="4000" dirty="0">
                <a:solidFill>
                  <a:srgbClr val="273239"/>
                </a:solidFill>
                <a:highlight>
                  <a:srgbClr val="FFFFFF"/>
                </a:highlight>
              </a:rPr>
              <a:t>SELECT * FROM &lt;table_name&gt;;</a:t>
            </a:r>
            <a:br>
              <a:rPr lang="en" sz="4000" dirty="0">
                <a:solidFill>
                  <a:srgbClr val="273239"/>
                </a:solidFill>
                <a:highlight>
                  <a:srgbClr val="FFFFFF"/>
                </a:highlight>
              </a:rPr>
            </a:br>
            <a:r>
              <a:rPr lang="en" sz="4000" dirty="0">
                <a:solidFill>
                  <a:srgbClr val="273239"/>
                </a:solidFill>
                <a:highlight>
                  <a:srgbClr val="FFFFFF"/>
                </a:highlight>
              </a:rPr>
              <a:t> Example :</a:t>
            </a:r>
            <a:br>
              <a:rPr lang="en" sz="4000" dirty="0">
                <a:solidFill>
                  <a:srgbClr val="273239"/>
                </a:solidFill>
                <a:highlight>
                  <a:srgbClr val="FFFFFF"/>
                </a:highlight>
              </a:rPr>
            </a:br>
            <a:r>
              <a:rPr lang="en" sz="4000" dirty="0">
                <a:solidFill>
                  <a:srgbClr val="273239"/>
                </a:solidFill>
                <a:highlight>
                  <a:srgbClr val="FFFFFF"/>
                </a:highlight>
              </a:rPr>
              <a:t>SELECT * FROM students;</a:t>
            </a:r>
            <a:endParaRPr sz="4000" dirty="0">
              <a:solidFill>
                <a:srgbClr val="273239"/>
              </a:solidFill>
              <a:highlight>
                <a:srgbClr val="FFFFFF"/>
              </a:highlight>
            </a:endParaRPr>
          </a:p>
          <a:p>
            <a:pPr marL="0" lvl="0" indent="0" algn="l" rtl="0">
              <a:spcBef>
                <a:spcPts val="600"/>
              </a:spcBef>
              <a:spcAft>
                <a:spcPts val="0"/>
              </a:spcAft>
              <a:buNone/>
            </a:pPr>
            <a:r>
              <a:rPr lang="en" sz="4000" dirty="0">
                <a:solidFill>
                  <a:srgbClr val="273239"/>
                </a:solidFill>
                <a:highlight>
                  <a:srgbClr val="FFFFFF"/>
                </a:highlight>
              </a:rPr>
              <a:t>           OR</a:t>
            </a:r>
            <a:endParaRPr sz="4000" dirty="0">
              <a:solidFill>
                <a:srgbClr val="273239"/>
              </a:solidFill>
              <a:highlight>
                <a:srgbClr val="FFFFFF"/>
              </a:highlight>
            </a:endParaRPr>
          </a:p>
          <a:p>
            <a:pPr marL="0" lvl="0" indent="0" algn="l" rtl="0">
              <a:spcBef>
                <a:spcPts val="1200"/>
              </a:spcBef>
              <a:spcAft>
                <a:spcPts val="0"/>
              </a:spcAft>
              <a:buNone/>
            </a:pPr>
            <a:r>
              <a:rPr lang="en" sz="4000" dirty="0">
                <a:solidFill>
                  <a:srgbClr val="273239"/>
                </a:solidFill>
                <a:highlight>
                  <a:srgbClr val="FFFFFF"/>
                </a:highlight>
              </a:rPr>
              <a:t>     SELECT * FROM students where due_fees &lt;=20000;</a:t>
            </a:r>
            <a:endParaRPr sz="4000" dirty="0">
              <a:solidFill>
                <a:srgbClr val="273239"/>
              </a:solidFill>
              <a:highlight>
                <a:srgbClr val="FFFFFF"/>
              </a:highlight>
            </a:endParaRPr>
          </a:p>
          <a:p>
            <a:pPr marL="0" lvl="0" indent="0" algn="l" rtl="0">
              <a:spcBef>
                <a:spcPts val="1200"/>
              </a:spcBef>
              <a:spcAft>
                <a:spcPts val="1200"/>
              </a:spcAft>
              <a:buNone/>
            </a:pPr>
            <a:endParaRPr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31" t="7080" r="46456" b="49985"/>
          <a:stretch/>
        </p:blipFill>
        <p:spPr bwMode="auto">
          <a:xfrm>
            <a:off x="436728" y="300250"/>
            <a:ext cx="8393373" cy="4449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2349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71" t="5783" r="46714" b="50933"/>
          <a:stretch/>
        </p:blipFill>
        <p:spPr bwMode="auto">
          <a:xfrm>
            <a:off x="341194" y="423080"/>
            <a:ext cx="8570088" cy="457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654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2" t="6716" r="46714" b="50000"/>
          <a:stretch/>
        </p:blipFill>
        <p:spPr bwMode="auto">
          <a:xfrm>
            <a:off x="450376" y="491319"/>
            <a:ext cx="8690150" cy="424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513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1dcf0b29ee_0_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62857"/>
              <a:buFont typeface="Arial"/>
              <a:buNone/>
            </a:pPr>
            <a:r>
              <a:rPr lang="en" sz="1750" b="1"/>
              <a:t>Subqueries with the UPDATE Statement</a:t>
            </a:r>
            <a:endParaRPr sz="1750" b="1"/>
          </a:p>
          <a:p>
            <a:pPr marL="0" lvl="0" indent="0" algn="l" rtl="0">
              <a:spcBef>
                <a:spcPts val="400"/>
              </a:spcBef>
              <a:spcAft>
                <a:spcPts val="0"/>
              </a:spcAft>
              <a:buNone/>
            </a:pPr>
            <a:endParaRPr/>
          </a:p>
        </p:txBody>
      </p:sp>
      <p:sp>
        <p:nvSpPr>
          <p:cNvPr id="243" name="Google Shape;243;g11dcf0b29ee_0_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5400" marR="25400" lvl="0" indent="0" algn="just" rtl="0">
              <a:spcBef>
                <a:spcPts val="600"/>
              </a:spcBef>
              <a:spcAft>
                <a:spcPts val="0"/>
              </a:spcAft>
              <a:buClr>
                <a:schemeClr val="dk1"/>
              </a:buClr>
              <a:buSzPts val="1100"/>
              <a:buFont typeface="Arial"/>
              <a:buNone/>
            </a:pPr>
            <a:r>
              <a:rPr lang="en" sz="1700">
                <a:solidFill>
                  <a:schemeClr val="dk1"/>
                </a:solidFill>
              </a:rPr>
              <a:t>The subquery can be used in conjunction with the UPDATE statement. Either single or multiple columns in a table can be updated when using a subquery with the UPDATE statement.</a:t>
            </a:r>
            <a:endParaRPr sz="1700">
              <a:solidFill>
                <a:schemeClr val="dk1"/>
              </a:solidFill>
            </a:endParaRPr>
          </a:p>
          <a:p>
            <a:pPr marL="25400" marR="25400" lvl="0" indent="0" algn="just" rtl="0">
              <a:spcBef>
                <a:spcPts val="700"/>
              </a:spcBef>
              <a:spcAft>
                <a:spcPts val="0"/>
              </a:spcAft>
              <a:buClr>
                <a:schemeClr val="dk1"/>
              </a:buClr>
              <a:buSzPts val="1100"/>
              <a:buFont typeface="Arial"/>
              <a:buNone/>
            </a:pPr>
            <a:r>
              <a:rPr lang="en" sz="1700">
                <a:solidFill>
                  <a:schemeClr val="dk1"/>
                </a:solidFill>
              </a:rPr>
              <a:t>The basic syntax is as follows.</a:t>
            </a:r>
            <a:endParaRPr sz="1700">
              <a:solidFill>
                <a:schemeClr val="dk1"/>
              </a:solidFill>
            </a:endParaRPr>
          </a:p>
          <a:p>
            <a:pPr marL="0" lvl="0" indent="0" algn="l" rtl="0">
              <a:spcBef>
                <a:spcPts val="700"/>
              </a:spcBef>
              <a:spcAft>
                <a:spcPts val="0"/>
              </a:spcAft>
              <a:buNone/>
            </a:pPr>
            <a:r>
              <a:rPr lang="en" sz="1650">
                <a:solidFill>
                  <a:schemeClr val="dk1"/>
                </a:solidFill>
                <a:highlight>
                  <a:srgbClr val="EEEEEE"/>
                </a:highlight>
                <a:latin typeface="Courier New"/>
                <a:ea typeface="Courier New"/>
                <a:cs typeface="Courier New"/>
                <a:sym typeface="Courier New"/>
              </a:rPr>
              <a:t>UPDATE table</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SET column_name = new_value</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WHERE OPERATOR [ VALUE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(SELECT COLUMN_NAME</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FROM TABLE_NAME)</a:t>
            </a:r>
            <a:endParaRPr sz="16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ts val="1100"/>
              <a:buFont typeface="Arial"/>
              <a:buNone/>
            </a:pPr>
            <a:r>
              <a:rPr lang="en" sz="1650">
                <a:solidFill>
                  <a:schemeClr val="dk1"/>
                </a:solidFill>
                <a:highlight>
                  <a:srgbClr val="EEEEEE"/>
                </a:highlight>
                <a:latin typeface="Courier New"/>
                <a:ea typeface="Courier New"/>
                <a:cs typeface="Courier New"/>
                <a:sym typeface="Courier New"/>
              </a:rPr>
              <a:t>   [ WHERE)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563112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1dcf0b29ee_0_62"/>
          <p:cNvSpPr txBox="1">
            <a:spLocks noGrp="1"/>
          </p:cNvSpPr>
          <p:nvPr>
            <p:ph type="body" idx="1"/>
          </p:nvPr>
        </p:nvSpPr>
        <p:spPr>
          <a:xfrm>
            <a:off x="311700" y="375775"/>
            <a:ext cx="8520600" cy="4193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2100">
                <a:solidFill>
                  <a:schemeClr val="dk1"/>
                </a:solidFill>
              </a:rPr>
              <a:t>Example</a:t>
            </a:r>
            <a:endParaRPr sz="2100">
              <a:solidFill>
                <a:schemeClr val="dk1"/>
              </a:solidFill>
            </a:endParaRPr>
          </a:p>
          <a:p>
            <a:pPr marL="25400" marR="25400" lvl="0" indent="0" algn="just" rtl="0">
              <a:spcBef>
                <a:spcPts val="600"/>
              </a:spcBef>
              <a:spcAft>
                <a:spcPts val="0"/>
              </a:spcAft>
              <a:buClr>
                <a:schemeClr val="dk1"/>
              </a:buClr>
              <a:buSzPts val="1100"/>
              <a:buFont typeface="Arial"/>
              <a:buNone/>
            </a:pPr>
            <a:r>
              <a:rPr lang="en">
                <a:solidFill>
                  <a:schemeClr val="dk1"/>
                </a:solidFill>
              </a:rPr>
              <a:t>Assuming, we have CUSTOMERS_BKP table available which is backup of CUSTOMERS table. The following example updates SALARY by 0.25 times in the CUSTOMERS table for all the customers whose AGE is greater than or equal to 27.</a:t>
            </a:r>
            <a:endParaRPr>
              <a:solidFill>
                <a:schemeClr val="dk1"/>
              </a:solidFill>
            </a:endParaRPr>
          </a:p>
          <a:p>
            <a:pPr marL="0" lvl="0" indent="0" algn="l" rtl="0">
              <a:spcBef>
                <a:spcPts val="700"/>
              </a:spcBef>
              <a:spcAft>
                <a:spcPts val="0"/>
              </a:spcAft>
              <a:buNone/>
            </a:pPr>
            <a:r>
              <a:rPr lang="en" sz="1750">
                <a:solidFill>
                  <a:schemeClr val="dk1"/>
                </a:solidFill>
                <a:highlight>
                  <a:srgbClr val="EEEEEE"/>
                </a:highlight>
                <a:latin typeface="Courier New"/>
                <a:ea typeface="Courier New"/>
                <a:cs typeface="Courier New"/>
                <a:sym typeface="Courier New"/>
              </a:rPr>
              <a:t>SQL&gt; UPDATE CUSTOMERS</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SET SALARY = SALARY * 0.25</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WHERE AGE IN (SELECT AGE FROM CUSTOMERS_BKP</a:t>
            </a:r>
            <a:endParaRPr sz="17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      WHERE AGE &gt;= 27 );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20197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dcf0b29ee_0_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990"/>
              <a:buFont typeface="Arial"/>
              <a:buNone/>
            </a:pPr>
            <a:r>
              <a:rPr lang="en" sz="1775" b="1"/>
              <a:t>Subqueries with the DELETE Statement</a:t>
            </a:r>
            <a:endParaRPr sz="1775" b="1"/>
          </a:p>
          <a:p>
            <a:pPr marL="0" lvl="0" indent="0" algn="l" rtl="0">
              <a:spcBef>
                <a:spcPts val="400"/>
              </a:spcBef>
              <a:spcAft>
                <a:spcPts val="0"/>
              </a:spcAft>
              <a:buSzPts val="990"/>
              <a:buNone/>
            </a:pPr>
            <a:endParaRPr sz="2720" b="1"/>
          </a:p>
        </p:txBody>
      </p:sp>
      <p:sp>
        <p:nvSpPr>
          <p:cNvPr id="254" name="Google Shape;254;g11dcf0b29ee_0_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5400" marR="25400" lvl="0" indent="0" algn="just" rtl="0">
              <a:spcBef>
                <a:spcPts val="600"/>
              </a:spcBef>
              <a:spcAft>
                <a:spcPts val="0"/>
              </a:spcAft>
              <a:buNone/>
            </a:pPr>
            <a:r>
              <a:rPr lang="en" sz="1700">
                <a:solidFill>
                  <a:schemeClr val="dk1"/>
                </a:solidFill>
              </a:rPr>
              <a:t>The subquery can be used in conjunction with the DELETE statement .</a:t>
            </a:r>
            <a:endParaRPr sz="1700">
              <a:solidFill>
                <a:schemeClr val="dk1"/>
              </a:solidFill>
            </a:endParaRPr>
          </a:p>
          <a:p>
            <a:pPr marL="25400" marR="25400" lvl="0" indent="0" algn="just" rtl="0">
              <a:spcBef>
                <a:spcPts val="700"/>
              </a:spcBef>
              <a:spcAft>
                <a:spcPts val="0"/>
              </a:spcAft>
              <a:buNone/>
            </a:pPr>
            <a:endParaRPr sz="1700">
              <a:solidFill>
                <a:schemeClr val="dk1"/>
              </a:solidFill>
            </a:endParaRPr>
          </a:p>
          <a:p>
            <a:pPr marL="25400" marR="25400" lvl="0" indent="0" algn="just" rtl="0">
              <a:spcBef>
                <a:spcPts val="700"/>
              </a:spcBef>
              <a:spcAft>
                <a:spcPts val="0"/>
              </a:spcAft>
              <a:buClr>
                <a:schemeClr val="dk1"/>
              </a:buClr>
              <a:buSzPts val="1100"/>
              <a:buFont typeface="Arial"/>
              <a:buNone/>
            </a:pPr>
            <a:r>
              <a:rPr lang="en" sz="1700">
                <a:solidFill>
                  <a:schemeClr val="dk1"/>
                </a:solidFill>
              </a:rPr>
              <a:t>The basic syntax is as follows.</a:t>
            </a:r>
            <a:endParaRPr sz="1700">
              <a:solidFill>
                <a:schemeClr val="dk1"/>
              </a:solidFill>
            </a:endParaRPr>
          </a:p>
          <a:p>
            <a:pPr marL="0" lvl="0" indent="0" algn="l" rtl="0">
              <a:spcBef>
                <a:spcPts val="700"/>
              </a:spcBef>
              <a:spcAft>
                <a:spcPts val="0"/>
              </a:spcAft>
              <a:buNone/>
            </a:pPr>
            <a:r>
              <a:rPr lang="en" sz="1650">
                <a:solidFill>
                  <a:schemeClr val="dk1"/>
                </a:solidFill>
                <a:highlight>
                  <a:srgbClr val="EEEEEE"/>
                </a:highlight>
                <a:latin typeface="Courier New"/>
                <a:ea typeface="Courier New"/>
                <a:cs typeface="Courier New"/>
                <a:sym typeface="Courier New"/>
              </a:rPr>
              <a:t>DELETE FROM TABLE_NAME</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WHERE OPERATOR [ VALUE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(SELECT COLUMN_NAME</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FROM TABLE_NAME)</a:t>
            </a:r>
            <a:endParaRPr sz="16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ts val="1100"/>
              <a:buFont typeface="Arial"/>
              <a:buNone/>
            </a:pPr>
            <a:r>
              <a:rPr lang="en" sz="1650">
                <a:solidFill>
                  <a:schemeClr val="dk1"/>
                </a:solidFill>
                <a:highlight>
                  <a:srgbClr val="EEEEEE"/>
                </a:highlight>
                <a:latin typeface="Courier New"/>
                <a:ea typeface="Courier New"/>
                <a:cs typeface="Courier New"/>
                <a:sym typeface="Courier New"/>
              </a:rPr>
              <a:t>   [ WHERE)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90853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dcf0b29ee_0_82"/>
          <p:cNvSpPr txBox="1">
            <a:spLocks noGrp="1"/>
          </p:cNvSpPr>
          <p:nvPr>
            <p:ph type="body" idx="1"/>
          </p:nvPr>
        </p:nvSpPr>
        <p:spPr>
          <a:xfrm>
            <a:off x="311700" y="551925"/>
            <a:ext cx="8520600" cy="40170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2300">
                <a:solidFill>
                  <a:schemeClr val="dk1"/>
                </a:solidFill>
              </a:rPr>
              <a:t>Example</a:t>
            </a:r>
            <a:endParaRPr sz="2300">
              <a:solidFill>
                <a:schemeClr val="dk1"/>
              </a:solidFill>
            </a:endParaRPr>
          </a:p>
          <a:p>
            <a:pPr marL="25400" marR="25400" lvl="0" indent="0" algn="just" rtl="0">
              <a:spcBef>
                <a:spcPts val="600"/>
              </a:spcBef>
              <a:spcAft>
                <a:spcPts val="0"/>
              </a:spcAft>
              <a:buNone/>
            </a:pPr>
            <a:r>
              <a:rPr lang="en" sz="2000">
                <a:solidFill>
                  <a:schemeClr val="dk1"/>
                </a:solidFill>
              </a:rPr>
              <a:t>Assuming, we have a CUSTOMERS_BKP table available which is a backup of the CUSTOMERS table. The following example deletes the records from the CUSTOMERS table for all the customers whose AGE is greater than or equal to 27.</a:t>
            </a:r>
            <a:endParaRPr sz="2000">
              <a:solidFill>
                <a:schemeClr val="dk1"/>
              </a:solidFill>
            </a:endParaRPr>
          </a:p>
          <a:p>
            <a:pPr marL="25400" marR="25400" lvl="0" indent="0" algn="just" rtl="0">
              <a:spcBef>
                <a:spcPts val="700"/>
              </a:spcBef>
              <a:spcAft>
                <a:spcPts val="0"/>
              </a:spcAft>
              <a:buClr>
                <a:schemeClr val="dk1"/>
              </a:buClr>
              <a:buSzPts val="1100"/>
              <a:buFont typeface="Arial"/>
              <a:buNone/>
            </a:pPr>
            <a:endParaRPr sz="2000">
              <a:solidFill>
                <a:schemeClr val="dk1"/>
              </a:solidFill>
            </a:endParaRPr>
          </a:p>
          <a:p>
            <a:pPr marL="0" lvl="0" indent="0" algn="l" rtl="0">
              <a:spcBef>
                <a:spcPts val="700"/>
              </a:spcBef>
              <a:spcAft>
                <a:spcPts val="0"/>
              </a:spcAft>
              <a:buNone/>
            </a:pPr>
            <a:r>
              <a:rPr lang="en" sz="1950">
                <a:solidFill>
                  <a:schemeClr val="dk1"/>
                </a:solidFill>
                <a:highlight>
                  <a:srgbClr val="EEEEEE"/>
                </a:highlight>
                <a:latin typeface="Courier New"/>
                <a:ea typeface="Courier New"/>
                <a:cs typeface="Courier New"/>
                <a:sym typeface="Courier New"/>
              </a:rPr>
              <a:t>SQL&gt; DELETE FROM CUSTOMERS</a:t>
            </a:r>
            <a:endParaRPr sz="19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950">
                <a:solidFill>
                  <a:schemeClr val="dk1"/>
                </a:solidFill>
                <a:highlight>
                  <a:srgbClr val="EEEEEE"/>
                </a:highlight>
                <a:latin typeface="Courier New"/>
                <a:ea typeface="Courier New"/>
                <a:cs typeface="Courier New"/>
                <a:sym typeface="Courier New"/>
              </a:rPr>
              <a:t>   WHERE AGE IN (SELECT AGE FROM CUSTOMERS_BKP</a:t>
            </a:r>
            <a:endParaRPr sz="19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r>
              <a:rPr lang="en" sz="1950">
                <a:solidFill>
                  <a:schemeClr val="dk1"/>
                </a:solidFill>
                <a:highlight>
                  <a:srgbClr val="EEEEEE"/>
                </a:highlight>
                <a:latin typeface="Courier New"/>
                <a:ea typeface="Courier New"/>
                <a:cs typeface="Courier New"/>
                <a:sym typeface="Courier New"/>
              </a:rPr>
              <a:t>      WHERE AGE &gt;= 27 );</a:t>
            </a:r>
            <a:endParaRPr sz="19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0826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11dcf0b29ee_0_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ID | NAME     | AGE | ADDRESS | SALARY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2 | Khilan   |  25 | Delhi   |  1500.00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3 | kaushik  |  23 | Kota    |  2000.00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4 | Chaitali |  25 | Mumbai  |  6500.00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6 | Komal    |  22 | MP      |  4500.00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7 | Muffy    |  24 | Indore  | 10000.00 |</a:t>
            </a:r>
            <a:endParaRPr sz="17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3668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1dcf0b29ee_0_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400"/>
              </a:spcBef>
              <a:spcAft>
                <a:spcPts val="0"/>
              </a:spcAft>
              <a:buClr>
                <a:schemeClr val="dk1"/>
              </a:buClr>
              <a:buSzPct val="50000"/>
              <a:buFont typeface="Arial"/>
              <a:buNone/>
            </a:pPr>
            <a:r>
              <a:rPr lang="en" sz="2200">
                <a:solidFill>
                  <a:srgbClr val="610B38"/>
                </a:solidFill>
                <a:highlight>
                  <a:srgbClr val="FFFFFF"/>
                </a:highlight>
              </a:rPr>
              <a:t>Views in SQL</a:t>
            </a:r>
            <a:endParaRPr sz="2200">
              <a:solidFill>
                <a:srgbClr val="610B38"/>
              </a:solidFill>
              <a:highlight>
                <a:srgbClr val="FFFFFF"/>
              </a:highlight>
            </a:endParaRPr>
          </a:p>
          <a:p>
            <a:pPr marL="0" lvl="0" indent="0" algn="l" rtl="0">
              <a:spcBef>
                <a:spcPts val="600"/>
              </a:spcBef>
              <a:spcAft>
                <a:spcPts val="0"/>
              </a:spcAft>
              <a:buNone/>
            </a:pPr>
            <a:endParaRPr/>
          </a:p>
        </p:txBody>
      </p:sp>
      <p:sp>
        <p:nvSpPr>
          <p:cNvPr id="288" name="Google Shape;288;g11dcf0b29ee_0_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marR="25400" lvl="0" indent="-320795" algn="l" rtl="0">
              <a:lnSpc>
                <a:spcPct val="156250"/>
              </a:lnSpc>
              <a:spcBef>
                <a:spcPts val="1500"/>
              </a:spcBef>
              <a:spcAft>
                <a:spcPts val="0"/>
              </a:spcAft>
              <a:buClr>
                <a:schemeClr val="dk1"/>
              </a:buClr>
              <a:buSzPct val="100000"/>
              <a:buFont typeface="Roboto"/>
              <a:buChar char="●"/>
            </a:pPr>
            <a:r>
              <a:rPr lang="en" sz="1708">
                <a:solidFill>
                  <a:schemeClr val="dk1"/>
                </a:solidFill>
                <a:highlight>
                  <a:srgbClr val="FFFFFF"/>
                </a:highlight>
                <a:latin typeface="Roboto"/>
                <a:ea typeface="Roboto"/>
                <a:cs typeface="Roboto"/>
                <a:sym typeface="Roboto"/>
              </a:rPr>
              <a:t>Views in SQL are considered as a virtual table. A view also contains rows and columns.</a:t>
            </a:r>
            <a:endParaRPr sz="1708">
              <a:solidFill>
                <a:schemeClr val="dk1"/>
              </a:solidFill>
              <a:highlight>
                <a:srgbClr val="FFFFFF"/>
              </a:highlight>
              <a:latin typeface="Roboto"/>
              <a:ea typeface="Roboto"/>
              <a:cs typeface="Roboto"/>
              <a:sym typeface="Roboto"/>
            </a:endParaRPr>
          </a:p>
          <a:p>
            <a:pPr marL="457200" marR="25400" lvl="0" indent="-320795" algn="l" rtl="0">
              <a:lnSpc>
                <a:spcPct val="156250"/>
              </a:lnSpc>
              <a:spcBef>
                <a:spcPts val="0"/>
              </a:spcBef>
              <a:spcAft>
                <a:spcPts val="0"/>
              </a:spcAft>
              <a:buClr>
                <a:schemeClr val="dk1"/>
              </a:buClr>
              <a:buSzPct val="100000"/>
              <a:buFont typeface="Roboto"/>
              <a:buChar char="●"/>
            </a:pPr>
            <a:r>
              <a:rPr lang="en" sz="1708">
                <a:solidFill>
                  <a:schemeClr val="dk1"/>
                </a:solidFill>
                <a:highlight>
                  <a:srgbClr val="FFFFFF"/>
                </a:highlight>
                <a:latin typeface="Roboto"/>
                <a:ea typeface="Roboto"/>
                <a:cs typeface="Roboto"/>
                <a:sym typeface="Roboto"/>
              </a:rPr>
              <a:t>To create the view, we can select the fields from one or more tables present in the database.</a:t>
            </a:r>
            <a:endParaRPr sz="1708">
              <a:solidFill>
                <a:schemeClr val="dk1"/>
              </a:solidFill>
              <a:highlight>
                <a:srgbClr val="FFFFFF"/>
              </a:highlight>
              <a:latin typeface="Roboto"/>
              <a:ea typeface="Roboto"/>
              <a:cs typeface="Roboto"/>
              <a:sym typeface="Roboto"/>
            </a:endParaRPr>
          </a:p>
          <a:p>
            <a:pPr marL="457200" marR="25400" lvl="0" indent="-320795" algn="l" rtl="0">
              <a:lnSpc>
                <a:spcPct val="156250"/>
              </a:lnSpc>
              <a:spcBef>
                <a:spcPts val="0"/>
              </a:spcBef>
              <a:spcAft>
                <a:spcPts val="0"/>
              </a:spcAft>
              <a:buClr>
                <a:schemeClr val="dk1"/>
              </a:buClr>
              <a:buSzPct val="100000"/>
              <a:buFont typeface="Roboto"/>
              <a:buChar char="●"/>
            </a:pPr>
            <a:r>
              <a:rPr lang="en" sz="1708">
                <a:solidFill>
                  <a:schemeClr val="dk1"/>
                </a:solidFill>
                <a:highlight>
                  <a:srgbClr val="FFFFFF"/>
                </a:highlight>
                <a:latin typeface="Roboto"/>
                <a:ea typeface="Roboto"/>
                <a:cs typeface="Roboto"/>
                <a:sym typeface="Roboto"/>
              </a:rPr>
              <a:t>A view can either have specific rows based on certain condition or all the rows of a table.</a:t>
            </a:r>
            <a:endParaRPr sz="1708">
              <a:solidFill>
                <a:schemeClr val="dk1"/>
              </a:solidFill>
              <a:highlight>
                <a:srgbClr val="FFFFFF"/>
              </a:highlight>
              <a:latin typeface="Roboto"/>
              <a:ea typeface="Roboto"/>
              <a:cs typeface="Roboto"/>
              <a:sym typeface="Roboto"/>
            </a:endParaRPr>
          </a:p>
          <a:p>
            <a:pPr marL="25400" marR="25400" lvl="0" indent="0" algn="just" rtl="0">
              <a:spcBef>
                <a:spcPts val="1200"/>
              </a:spcBef>
              <a:spcAft>
                <a:spcPts val="0"/>
              </a:spcAft>
              <a:buNone/>
            </a:pPr>
            <a:r>
              <a:rPr lang="en" sz="1708">
                <a:solidFill>
                  <a:schemeClr val="dk1"/>
                </a:solidFill>
              </a:rPr>
              <a:t>Views, which are a type of virtual tables allow users to do the following −</a:t>
            </a:r>
            <a:endParaRPr sz="1708">
              <a:solidFill>
                <a:schemeClr val="dk1"/>
              </a:solidFill>
            </a:endParaRPr>
          </a:p>
          <a:p>
            <a:pPr marL="457200" lvl="0" indent="-320795" algn="l" rtl="0">
              <a:spcBef>
                <a:spcPts val="700"/>
              </a:spcBef>
              <a:spcAft>
                <a:spcPts val="0"/>
              </a:spcAft>
              <a:buClr>
                <a:schemeClr val="dk1"/>
              </a:buClr>
              <a:buSzPct val="100000"/>
              <a:buChar char="●"/>
            </a:pPr>
            <a:r>
              <a:rPr lang="en" sz="1708">
                <a:solidFill>
                  <a:schemeClr val="dk1"/>
                </a:solidFill>
              </a:rPr>
              <a:t>Structure data in a way that users or classes of users find natural or intuitive.</a:t>
            </a:r>
            <a:endParaRPr sz="1708">
              <a:solidFill>
                <a:schemeClr val="dk1"/>
              </a:solidFill>
            </a:endParaRPr>
          </a:p>
          <a:p>
            <a:pPr marL="457200" lvl="0" indent="-320795" algn="l" rtl="0">
              <a:spcBef>
                <a:spcPts val="0"/>
              </a:spcBef>
              <a:spcAft>
                <a:spcPts val="0"/>
              </a:spcAft>
              <a:buClr>
                <a:schemeClr val="dk1"/>
              </a:buClr>
              <a:buSzPct val="100000"/>
              <a:buChar char="●"/>
            </a:pPr>
            <a:r>
              <a:rPr lang="en" sz="1708">
                <a:solidFill>
                  <a:schemeClr val="dk1"/>
                </a:solidFill>
              </a:rPr>
              <a:t>Restrict access to the data in such a way that a user can see and (sometimes) modify exactly what they need and no more.</a:t>
            </a:r>
            <a:endParaRPr sz="1708">
              <a:solidFill>
                <a:schemeClr val="dk1"/>
              </a:solidFill>
            </a:endParaRPr>
          </a:p>
          <a:p>
            <a:pPr marL="457200" lvl="0" indent="-320795" algn="l" rtl="0">
              <a:spcBef>
                <a:spcPts val="0"/>
              </a:spcBef>
              <a:spcAft>
                <a:spcPts val="0"/>
              </a:spcAft>
              <a:buClr>
                <a:schemeClr val="dk1"/>
              </a:buClr>
              <a:buSzPct val="100000"/>
              <a:buChar char="●"/>
            </a:pPr>
            <a:r>
              <a:rPr lang="en" sz="1708">
                <a:solidFill>
                  <a:schemeClr val="dk1"/>
                </a:solidFill>
              </a:rPr>
              <a:t>Summarize data from various tables which can be used to generate reports.</a:t>
            </a:r>
            <a:endParaRPr sz="1708">
              <a:solidFill>
                <a:schemeClr val="dk1"/>
              </a:solidFill>
            </a:endParaRPr>
          </a:p>
          <a:p>
            <a:pPr marL="0" lvl="0" indent="0" algn="l" rtl="0">
              <a:spcBef>
                <a:spcPts val="400"/>
              </a:spcBef>
              <a:spcAft>
                <a:spcPts val="0"/>
              </a:spcAft>
              <a:buNone/>
            </a:pPr>
            <a:endParaRPr/>
          </a:p>
        </p:txBody>
      </p:sp>
    </p:spTree>
    <p:extLst>
      <p:ext uri="{BB962C8B-B14F-4D97-AF65-F5344CB8AC3E}">
        <p14:creationId xmlns:p14="http://schemas.microsoft.com/office/powerpoint/2010/main" val="26079921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1dcf0b29ee_0_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55774"/>
              <a:buFont typeface="Arial"/>
              <a:buNone/>
            </a:pPr>
            <a:r>
              <a:rPr lang="en" sz="1972" b="1"/>
              <a:t>Creating Views</a:t>
            </a:r>
            <a:endParaRPr sz="1972" b="1"/>
          </a:p>
          <a:p>
            <a:pPr marL="0" lvl="0" indent="0" algn="l" rtl="0">
              <a:spcBef>
                <a:spcPts val="400"/>
              </a:spcBef>
              <a:spcAft>
                <a:spcPts val="0"/>
              </a:spcAft>
              <a:buNone/>
            </a:pPr>
            <a:endParaRPr/>
          </a:p>
        </p:txBody>
      </p:sp>
      <p:sp>
        <p:nvSpPr>
          <p:cNvPr id="294" name="Google Shape;294;g11dcf0b29ee_0_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5400" marR="25400" lvl="0" indent="0" algn="just" rtl="0">
              <a:spcBef>
                <a:spcPts val="600"/>
              </a:spcBef>
              <a:spcAft>
                <a:spcPts val="0"/>
              </a:spcAft>
              <a:buClr>
                <a:schemeClr val="dk1"/>
              </a:buClr>
              <a:buSzPts val="1100"/>
              <a:buFont typeface="Arial"/>
              <a:buNone/>
            </a:pPr>
            <a:r>
              <a:rPr lang="en">
                <a:solidFill>
                  <a:schemeClr val="dk1"/>
                </a:solidFill>
              </a:rPr>
              <a:t>Database views are created using the CREATE VIEW statement. Views can be created from a single table, multiple tables or another view.</a:t>
            </a:r>
            <a:endParaRPr>
              <a:solidFill>
                <a:schemeClr val="dk1"/>
              </a:solidFill>
            </a:endParaRPr>
          </a:p>
          <a:p>
            <a:pPr marL="25400" marR="25400" lvl="0" indent="0" algn="just" rtl="0">
              <a:spcBef>
                <a:spcPts val="700"/>
              </a:spcBef>
              <a:spcAft>
                <a:spcPts val="0"/>
              </a:spcAft>
              <a:buClr>
                <a:schemeClr val="dk1"/>
              </a:buClr>
              <a:buSzPts val="1100"/>
              <a:buFont typeface="Arial"/>
              <a:buNone/>
            </a:pPr>
            <a:r>
              <a:rPr lang="en">
                <a:solidFill>
                  <a:schemeClr val="dk1"/>
                </a:solidFill>
              </a:rPr>
              <a:t>To create a view, a user must have the appropriate system privilege according to the specific implementation.</a:t>
            </a:r>
            <a:endParaRPr>
              <a:solidFill>
                <a:schemeClr val="dk1"/>
              </a:solidFill>
            </a:endParaRPr>
          </a:p>
          <a:p>
            <a:pPr marL="25400" marR="25400" lvl="0" indent="0" algn="just" rtl="0">
              <a:spcBef>
                <a:spcPts val="700"/>
              </a:spcBef>
              <a:spcAft>
                <a:spcPts val="0"/>
              </a:spcAft>
              <a:buClr>
                <a:schemeClr val="dk1"/>
              </a:buClr>
              <a:buSzPts val="1100"/>
              <a:buFont typeface="Arial"/>
              <a:buNone/>
            </a:pPr>
            <a:r>
              <a:rPr lang="en">
                <a:solidFill>
                  <a:schemeClr val="dk1"/>
                </a:solidFill>
              </a:rPr>
              <a:t>The basic CREATE VIEW syntax is as follows −</a:t>
            </a:r>
            <a:endParaRPr>
              <a:solidFill>
                <a:schemeClr val="dk1"/>
              </a:solidFill>
            </a:endParaRPr>
          </a:p>
          <a:p>
            <a:pPr marL="0" lvl="0" indent="0" algn="l" rtl="0">
              <a:spcBef>
                <a:spcPts val="700"/>
              </a:spcBef>
              <a:spcAft>
                <a:spcPts val="0"/>
              </a:spcAft>
              <a:buNone/>
            </a:pPr>
            <a:r>
              <a:rPr lang="en" sz="1750">
                <a:solidFill>
                  <a:schemeClr val="dk1"/>
                </a:solidFill>
                <a:highlight>
                  <a:srgbClr val="EEEEEE"/>
                </a:highlight>
                <a:latin typeface="Courier New"/>
                <a:ea typeface="Courier New"/>
                <a:cs typeface="Courier New"/>
                <a:sym typeface="Courier New"/>
              </a:rPr>
              <a:t>CREATE VIEW view_name AS</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SELECT column1, column2.....</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FROM table_name</a:t>
            </a:r>
            <a:endParaRPr sz="17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WHERE [condition];</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9770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body" idx="1"/>
          </p:nvPr>
        </p:nvSpPr>
        <p:spPr>
          <a:xfrm>
            <a:off x="231125" y="327200"/>
            <a:ext cx="8520600" cy="470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FF0000"/>
                </a:solidFill>
                <a:highlight>
                  <a:srgbClr val="FFFFFF"/>
                </a:highlight>
              </a:rPr>
              <a:t>2. INSERT Command</a:t>
            </a:r>
            <a:r>
              <a:rPr lang="en" sz="1500" dirty="0">
                <a:solidFill>
                  <a:srgbClr val="FF0000"/>
                </a:solidFill>
                <a:highlight>
                  <a:srgbClr val="FFFFFF"/>
                </a:highlight>
              </a:rPr>
              <a:t> </a:t>
            </a:r>
            <a:endParaRPr sz="1500" dirty="0">
              <a:solidFill>
                <a:srgbClr val="FF0000"/>
              </a:solidFill>
              <a:highlight>
                <a:srgbClr val="FFFFFF"/>
              </a:highlight>
            </a:endParaRPr>
          </a:p>
          <a:p>
            <a:pPr marL="0" lvl="0" indent="0" algn="l" rtl="0">
              <a:spcBef>
                <a:spcPts val="1200"/>
              </a:spcBef>
              <a:spcAft>
                <a:spcPts val="0"/>
              </a:spcAft>
              <a:buNone/>
            </a:pPr>
            <a:r>
              <a:rPr lang="en" sz="1500" dirty="0">
                <a:solidFill>
                  <a:schemeClr val="dk1"/>
                </a:solidFill>
                <a:highlight>
                  <a:srgbClr val="FFFFFF"/>
                </a:highlight>
              </a:rPr>
              <a:t>The </a:t>
            </a:r>
            <a:r>
              <a:rPr lang="en" sz="1500" dirty="0">
                <a:solidFill>
                  <a:srgbClr val="DC143C"/>
                </a:solidFill>
              </a:rPr>
              <a:t>INSERT INTO</a:t>
            </a:r>
            <a:r>
              <a:rPr lang="en" sz="1500" dirty="0">
                <a:solidFill>
                  <a:schemeClr val="dk1"/>
                </a:solidFill>
                <a:highlight>
                  <a:srgbClr val="FFFFFF"/>
                </a:highlight>
              </a:rPr>
              <a:t> statement is used to insert new records in a table.</a:t>
            </a:r>
            <a:endParaRPr sz="1500" dirty="0">
              <a:solidFill>
                <a:srgbClr val="273239"/>
              </a:solidFill>
              <a:highlight>
                <a:srgbClr val="FFFFFF"/>
              </a:highlight>
            </a:endParaRPr>
          </a:p>
          <a:p>
            <a:pPr marL="0" lvl="0" indent="0" algn="l" rtl="0">
              <a:spcBef>
                <a:spcPts val="1200"/>
              </a:spcBef>
              <a:spcAft>
                <a:spcPts val="0"/>
              </a:spcAft>
              <a:buNone/>
            </a:pPr>
            <a:r>
              <a:rPr lang="en" sz="1500" dirty="0">
                <a:solidFill>
                  <a:srgbClr val="273239"/>
                </a:solidFill>
                <a:highlight>
                  <a:srgbClr val="FFFFFF"/>
                </a:highlight>
              </a:rPr>
              <a:t/>
            </a:r>
            <a:br>
              <a:rPr lang="en" sz="1500" dirty="0">
                <a:solidFill>
                  <a:srgbClr val="273239"/>
                </a:solidFill>
                <a:highlight>
                  <a:srgbClr val="FFFFFF"/>
                </a:highlight>
              </a:rPr>
            </a:br>
            <a:r>
              <a:rPr lang="en" sz="1500" dirty="0">
                <a:solidFill>
                  <a:srgbClr val="273239"/>
                </a:solidFill>
                <a:highlight>
                  <a:srgbClr val="FFFFFF"/>
                </a:highlight>
              </a:rPr>
              <a:t>Syntax :</a:t>
            </a:r>
            <a:br>
              <a:rPr lang="en" sz="1500" dirty="0">
                <a:solidFill>
                  <a:srgbClr val="273239"/>
                </a:solidFill>
                <a:highlight>
                  <a:srgbClr val="FFFFFF"/>
                </a:highlight>
              </a:rPr>
            </a:br>
            <a:r>
              <a:rPr lang="en" sz="1500" dirty="0">
                <a:solidFill>
                  <a:schemeClr val="dk1"/>
                </a:solidFill>
                <a:highlight>
                  <a:srgbClr val="FFFFFF"/>
                </a:highlight>
              </a:rPr>
              <a:t>1. Specify both the column names and the values to be inserted:</a:t>
            </a:r>
            <a:endParaRPr sz="1500" dirty="0">
              <a:solidFill>
                <a:schemeClr val="dk1"/>
              </a:solidFill>
              <a:highlight>
                <a:srgbClr val="FFFFFF"/>
              </a:highlight>
            </a:endParaRPr>
          </a:p>
          <a:p>
            <a:pPr marL="114300" marR="114300" lvl="0" indent="0" algn="l" rtl="0">
              <a:spcBef>
                <a:spcPts val="1800"/>
              </a:spcBef>
              <a:spcAft>
                <a:spcPts val="0"/>
              </a:spcAft>
              <a:buClr>
                <a:schemeClr val="dk1"/>
              </a:buClr>
              <a:buSzPts val="1100"/>
              <a:buFont typeface="Arial"/>
              <a:buNone/>
            </a:pPr>
            <a:r>
              <a:rPr lang="en" sz="1500" dirty="0">
                <a:solidFill>
                  <a:srgbClr val="0000CD"/>
                </a:solidFill>
                <a:highlight>
                  <a:srgbClr val="FFFFFF"/>
                </a:highlight>
              </a:rPr>
              <a:t>INSERT</a:t>
            </a:r>
            <a:r>
              <a:rPr lang="en" sz="1500" dirty="0">
                <a:solidFill>
                  <a:schemeClr val="dk1"/>
                </a:solidFill>
                <a:highlight>
                  <a:srgbClr val="FFFFFF"/>
                </a:highlight>
              </a:rPr>
              <a:t> </a:t>
            </a:r>
            <a:r>
              <a:rPr lang="en" sz="1500" dirty="0">
                <a:solidFill>
                  <a:srgbClr val="0000CD"/>
                </a:solidFill>
                <a:highlight>
                  <a:srgbClr val="FFFFFF"/>
                </a:highlight>
              </a:rPr>
              <a:t>INTO</a:t>
            </a:r>
            <a:r>
              <a:rPr lang="en" sz="1500" dirty="0">
                <a:solidFill>
                  <a:schemeClr val="dk1"/>
                </a:solidFill>
                <a:highlight>
                  <a:srgbClr val="FFFFFF"/>
                </a:highlight>
              </a:rPr>
              <a:t> </a:t>
            </a:r>
            <a:r>
              <a:rPr lang="en" sz="1500" i="1" dirty="0">
                <a:solidFill>
                  <a:schemeClr val="dk1"/>
                </a:solidFill>
                <a:highlight>
                  <a:srgbClr val="FFFFFF"/>
                </a:highlight>
              </a:rPr>
              <a:t>table_name</a:t>
            </a:r>
            <a:r>
              <a:rPr lang="en" sz="1500" dirty="0">
                <a:solidFill>
                  <a:schemeClr val="dk1"/>
                </a:solidFill>
                <a:highlight>
                  <a:srgbClr val="FFFFFF"/>
                </a:highlight>
              </a:rPr>
              <a:t> (</a:t>
            </a:r>
            <a:r>
              <a:rPr lang="en" sz="1500" i="1" dirty="0">
                <a:solidFill>
                  <a:schemeClr val="dk1"/>
                </a:solidFill>
                <a:highlight>
                  <a:srgbClr val="FFFFFF"/>
                </a:highlight>
              </a:rPr>
              <a:t>column1</a:t>
            </a:r>
            <a:r>
              <a:rPr lang="en" sz="1500" dirty="0">
                <a:solidFill>
                  <a:schemeClr val="dk1"/>
                </a:solidFill>
                <a:highlight>
                  <a:srgbClr val="FFFFFF"/>
                </a:highlight>
              </a:rPr>
              <a:t>,</a:t>
            </a:r>
            <a:r>
              <a:rPr lang="en" sz="1500" i="1" dirty="0">
                <a:solidFill>
                  <a:schemeClr val="dk1"/>
                </a:solidFill>
                <a:highlight>
                  <a:srgbClr val="FFFFFF"/>
                </a:highlight>
              </a:rPr>
              <a:t> column2</a:t>
            </a:r>
            <a:r>
              <a:rPr lang="en" sz="1500" dirty="0">
                <a:solidFill>
                  <a:schemeClr val="dk1"/>
                </a:solidFill>
                <a:highlight>
                  <a:srgbClr val="FFFFFF"/>
                </a:highlight>
              </a:rPr>
              <a:t>,</a:t>
            </a:r>
            <a:r>
              <a:rPr lang="en" sz="1500" i="1" dirty="0">
                <a:solidFill>
                  <a:schemeClr val="dk1"/>
                </a:solidFill>
                <a:highlight>
                  <a:srgbClr val="FFFFFF"/>
                </a:highlight>
              </a:rPr>
              <a:t> column3</a:t>
            </a:r>
            <a:r>
              <a:rPr lang="en" sz="1500" dirty="0">
                <a:solidFill>
                  <a:schemeClr val="dk1"/>
                </a:solidFill>
                <a:highlight>
                  <a:srgbClr val="FFFFFF"/>
                </a:highlight>
              </a:rPr>
              <a:t>, ...)</a:t>
            </a:r>
            <a:r>
              <a:rPr lang="en" sz="1500" dirty="0">
                <a:solidFill>
                  <a:srgbClr val="0000CD"/>
                </a:solidFill>
                <a:highlight>
                  <a:srgbClr val="FFFFFF"/>
                </a:highlight>
              </a:rPr>
              <a:t>VALUES</a:t>
            </a:r>
            <a:r>
              <a:rPr lang="en" sz="1500" dirty="0">
                <a:solidFill>
                  <a:schemeClr val="dk1"/>
                </a:solidFill>
                <a:highlight>
                  <a:srgbClr val="FFFFFF"/>
                </a:highlight>
              </a:rPr>
              <a:t> (</a:t>
            </a:r>
            <a:r>
              <a:rPr lang="en" sz="1500" i="1" dirty="0">
                <a:solidFill>
                  <a:schemeClr val="dk1"/>
                </a:solidFill>
                <a:highlight>
                  <a:srgbClr val="FFFFFF"/>
                </a:highlight>
              </a:rPr>
              <a:t>value1</a:t>
            </a:r>
            <a:r>
              <a:rPr lang="en" sz="1500" dirty="0">
                <a:solidFill>
                  <a:schemeClr val="dk1"/>
                </a:solidFill>
                <a:highlight>
                  <a:srgbClr val="FFFFFF"/>
                </a:highlight>
              </a:rPr>
              <a:t>,</a:t>
            </a:r>
            <a:r>
              <a:rPr lang="en" sz="1500" i="1" dirty="0">
                <a:solidFill>
                  <a:schemeClr val="dk1"/>
                </a:solidFill>
                <a:highlight>
                  <a:srgbClr val="FFFFFF"/>
                </a:highlight>
              </a:rPr>
              <a:t> value2</a:t>
            </a:r>
            <a:r>
              <a:rPr lang="en" sz="1500" dirty="0">
                <a:solidFill>
                  <a:schemeClr val="dk1"/>
                </a:solidFill>
                <a:highlight>
                  <a:srgbClr val="FFFFFF"/>
                </a:highlight>
              </a:rPr>
              <a:t>,</a:t>
            </a:r>
            <a:r>
              <a:rPr lang="en" sz="1500" i="1" dirty="0">
                <a:solidFill>
                  <a:schemeClr val="dk1"/>
                </a:solidFill>
                <a:highlight>
                  <a:srgbClr val="FFFFFF"/>
                </a:highlight>
              </a:rPr>
              <a:t> value3</a:t>
            </a:r>
            <a:r>
              <a:rPr lang="en" sz="1500" dirty="0">
                <a:solidFill>
                  <a:schemeClr val="dk1"/>
                </a:solidFill>
                <a:highlight>
                  <a:srgbClr val="FFFFFF"/>
                </a:highlight>
              </a:rPr>
              <a:t>, );</a:t>
            </a:r>
            <a:endParaRPr sz="1500" dirty="0">
              <a:solidFill>
                <a:schemeClr val="dk1"/>
              </a:solidFill>
              <a:highlight>
                <a:srgbClr val="FFFFFF"/>
              </a:highlight>
            </a:endParaRPr>
          </a:p>
          <a:p>
            <a:pPr marL="0" lvl="0" indent="0" algn="l" rtl="0">
              <a:spcBef>
                <a:spcPts val="1800"/>
              </a:spcBef>
              <a:spcAft>
                <a:spcPts val="0"/>
              </a:spcAft>
              <a:buNone/>
            </a:pPr>
            <a:r>
              <a:rPr lang="en" sz="1500" dirty="0">
                <a:solidFill>
                  <a:schemeClr val="dk1"/>
                </a:solidFill>
                <a:highlight>
                  <a:srgbClr val="FFFFFF"/>
                </a:highlight>
              </a:rPr>
              <a:t>2. If you are adding values for all the columns of the table, you do not need to specify the column names in the SQL query. However, make sure the order of the values is in the same order as the columns in the table. </a:t>
            </a:r>
            <a:endParaRPr sz="1500" dirty="0">
              <a:solidFill>
                <a:schemeClr val="dk1"/>
              </a:solidFill>
              <a:highlight>
                <a:srgbClr val="FFFFFF"/>
              </a:highlight>
            </a:endParaRPr>
          </a:p>
          <a:p>
            <a:pPr marL="0" lvl="0" indent="0" algn="l" rtl="0">
              <a:spcBef>
                <a:spcPts val="1200"/>
              </a:spcBef>
              <a:spcAft>
                <a:spcPts val="0"/>
              </a:spcAft>
              <a:buNone/>
            </a:pPr>
            <a:r>
              <a:rPr lang="en" sz="1500" dirty="0">
                <a:solidFill>
                  <a:srgbClr val="0000CD"/>
                </a:solidFill>
                <a:highlight>
                  <a:srgbClr val="FFFFFF"/>
                </a:highlight>
              </a:rPr>
              <a:t>INSERT</a:t>
            </a:r>
            <a:r>
              <a:rPr lang="en" sz="1500" dirty="0">
                <a:solidFill>
                  <a:schemeClr val="dk1"/>
                </a:solidFill>
                <a:highlight>
                  <a:srgbClr val="FFFFFF"/>
                </a:highlight>
              </a:rPr>
              <a:t> </a:t>
            </a:r>
            <a:r>
              <a:rPr lang="en" sz="1500" dirty="0">
                <a:solidFill>
                  <a:srgbClr val="0000CD"/>
                </a:solidFill>
                <a:highlight>
                  <a:srgbClr val="FFFFFF"/>
                </a:highlight>
              </a:rPr>
              <a:t>INTO</a:t>
            </a:r>
            <a:r>
              <a:rPr lang="en" sz="1500" dirty="0">
                <a:solidFill>
                  <a:schemeClr val="dk1"/>
                </a:solidFill>
                <a:highlight>
                  <a:srgbClr val="FFFFFF"/>
                </a:highlight>
              </a:rPr>
              <a:t> </a:t>
            </a:r>
            <a:r>
              <a:rPr lang="en" sz="1500" i="1" dirty="0">
                <a:solidFill>
                  <a:schemeClr val="dk1"/>
                </a:solidFill>
                <a:highlight>
                  <a:srgbClr val="FFFFFF"/>
                </a:highlight>
              </a:rPr>
              <a:t>table_name </a:t>
            </a:r>
            <a:r>
              <a:rPr lang="en" sz="1500" dirty="0">
                <a:solidFill>
                  <a:srgbClr val="0000CD"/>
                </a:solidFill>
                <a:highlight>
                  <a:srgbClr val="FFFFFF"/>
                </a:highlight>
              </a:rPr>
              <a:t>VALUES</a:t>
            </a:r>
            <a:r>
              <a:rPr lang="en" sz="1500" dirty="0">
                <a:solidFill>
                  <a:schemeClr val="dk1"/>
                </a:solidFill>
                <a:highlight>
                  <a:srgbClr val="FFFFFF"/>
                </a:highlight>
              </a:rPr>
              <a:t> (</a:t>
            </a:r>
            <a:r>
              <a:rPr lang="en" sz="1500" i="1" dirty="0">
                <a:solidFill>
                  <a:schemeClr val="dk1"/>
                </a:solidFill>
                <a:highlight>
                  <a:srgbClr val="FFFFFF"/>
                </a:highlight>
              </a:rPr>
              <a:t>value1</a:t>
            </a:r>
            <a:r>
              <a:rPr lang="en" sz="1500" dirty="0">
                <a:solidFill>
                  <a:schemeClr val="dk1"/>
                </a:solidFill>
                <a:highlight>
                  <a:srgbClr val="FFFFFF"/>
                </a:highlight>
              </a:rPr>
              <a:t>,</a:t>
            </a:r>
            <a:r>
              <a:rPr lang="en" sz="1500" i="1" dirty="0">
                <a:solidFill>
                  <a:schemeClr val="dk1"/>
                </a:solidFill>
                <a:highlight>
                  <a:srgbClr val="FFFFFF"/>
                </a:highlight>
              </a:rPr>
              <a:t> value2</a:t>
            </a:r>
            <a:r>
              <a:rPr lang="en" sz="1500" dirty="0">
                <a:solidFill>
                  <a:schemeClr val="dk1"/>
                </a:solidFill>
                <a:highlight>
                  <a:srgbClr val="FFFFFF"/>
                </a:highlight>
              </a:rPr>
              <a:t>,</a:t>
            </a:r>
            <a:r>
              <a:rPr lang="en" sz="1500" i="1" dirty="0">
                <a:solidFill>
                  <a:schemeClr val="dk1"/>
                </a:solidFill>
                <a:highlight>
                  <a:srgbClr val="FFFFFF"/>
                </a:highlight>
              </a:rPr>
              <a:t> value3</a:t>
            </a:r>
            <a:r>
              <a:rPr lang="en" sz="1500" dirty="0">
                <a:solidFill>
                  <a:schemeClr val="dk1"/>
                </a:solidFill>
                <a:highlight>
                  <a:srgbClr val="FFFFFF"/>
                </a:highlight>
              </a:rPr>
              <a:t>, ...);</a:t>
            </a:r>
            <a:endParaRPr sz="1500" dirty="0">
              <a:solidFill>
                <a:schemeClr val="dk1"/>
              </a:solidFill>
              <a:highlight>
                <a:srgbClr val="FFFFFF"/>
              </a:highlight>
            </a:endParaRPr>
          </a:p>
          <a:p>
            <a:pPr marL="0" lvl="0" indent="0" algn="l" rtl="0">
              <a:spcBef>
                <a:spcPts val="1200"/>
              </a:spcBef>
              <a:spcAft>
                <a:spcPts val="0"/>
              </a:spcAft>
              <a:buNone/>
            </a:pPr>
            <a:endParaRPr dirty="0">
              <a:solidFill>
                <a:srgbClr val="273239"/>
              </a:solidFill>
              <a:highlight>
                <a:srgbClr val="FFFFFF"/>
              </a:highlight>
            </a:endParaRPr>
          </a:p>
          <a:p>
            <a:pPr marL="0" lvl="0" indent="0" algn="l" rtl="0">
              <a:spcBef>
                <a:spcPts val="1200"/>
              </a:spcBef>
              <a:spcAft>
                <a:spcPts val="1200"/>
              </a:spcAft>
              <a:buNone/>
            </a:pP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1dcf0b29ee_0_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1400"/>
              </a:spcBef>
              <a:spcAft>
                <a:spcPts val="0"/>
              </a:spcAft>
              <a:buClr>
                <a:schemeClr val="dk1"/>
              </a:buClr>
              <a:buSzPct val="57894"/>
              <a:buFont typeface="Arial"/>
              <a:buNone/>
            </a:pPr>
            <a:r>
              <a:rPr lang="en" sz="1900">
                <a:solidFill>
                  <a:schemeClr val="dk1"/>
                </a:solidFill>
              </a:rPr>
              <a:t>Example</a:t>
            </a:r>
            <a:endParaRPr sz="1900">
              <a:solidFill>
                <a:schemeClr val="dk1"/>
              </a:solidFill>
            </a:endParaRPr>
          </a:p>
          <a:p>
            <a:pPr marL="25400" marR="25400" lvl="0" indent="0" algn="just" rtl="0">
              <a:spcBef>
                <a:spcPts val="600"/>
              </a:spcBef>
              <a:spcAft>
                <a:spcPts val="0"/>
              </a:spcAft>
              <a:buClr>
                <a:schemeClr val="dk1"/>
              </a:buClr>
              <a:buSzPct val="68750"/>
              <a:buFont typeface="Arial"/>
              <a:buNone/>
            </a:pPr>
            <a:r>
              <a:rPr lang="en" sz="1600">
                <a:solidFill>
                  <a:schemeClr val="dk1"/>
                </a:solidFill>
              </a:rPr>
              <a:t>Consider the CUSTOMERS table having the following records −</a:t>
            </a:r>
            <a:endParaRPr sz="1600">
              <a:solidFill>
                <a:schemeClr val="dk1"/>
              </a:solidFill>
            </a:endParaRPr>
          </a:p>
          <a:p>
            <a:pPr marL="0" lvl="0" indent="0" algn="l" rtl="0">
              <a:spcBef>
                <a:spcPts val="700"/>
              </a:spcBef>
              <a:spcAft>
                <a:spcPts val="0"/>
              </a:spcAft>
              <a:buNone/>
            </a:pPr>
            <a:r>
              <a:rPr lang="en" sz="1550">
                <a:solidFill>
                  <a:schemeClr val="dk1"/>
                </a:solidFill>
                <a:highlight>
                  <a:srgbClr val="EEEEEE"/>
                </a:highlight>
                <a:latin typeface="Courier New"/>
                <a:ea typeface="Courier New"/>
                <a:cs typeface="Courier New"/>
                <a:sym typeface="Courier New"/>
              </a:rPr>
              <a:t>+----+----------+-----+-----------+----------+</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ID | NAME     | AGE | ADDRESS   | SALARY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1 | Ramesh   |  32 | Ahmedabad |  2000.00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2 | Khilan   |  25 | Delhi     |  1500.00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3 | kaushik  |  23 | Kota      |  2000.00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4 | Chaitali |  25 | Mumbai    |  6500.00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5 | Hardik   |  27 | Bhopal    |  8500.00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6 | Komal    |  22 | MP        |  4500.00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7 | Muffy    |  24 | Indore    | 10000.00 |</a:t>
            </a:r>
            <a:endParaRPr sz="15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ct val="70967"/>
              <a:buFont typeface="Arial"/>
              <a:buNone/>
            </a:pPr>
            <a:r>
              <a:rPr lang="en" sz="1550">
                <a:solidFill>
                  <a:schemeClr val="dk1"/>
                </a:solidFill>
                <a:highlight>
                  <a:srgbClr val="EEEEEE"/>
                </a:highlight>
                <a:latin typeface="Courier New"/>
                <a:ea typeface="Courier New"/>
                <a:cs typeface="Courier New"/>
                <a:sym typeface="Courier New"/>
              </a:rPr>
              <a:t>+----+----------+-----+-----------+----------+</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43529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11dcf0b29ee_0_119"/>
          <p:cNvSpPr txBox="1">
            <a:spLocks noGrp="1"/>
          </p:cNvSpPr>
          <p:nvPr>
            <p:ph type="body" idx="1"/>
          </p:nvPr>
        </p:nvSpPr>
        <p:spPr>
          <a:xfrm>
            <a:off x="311700" y="176150"/>
            <a:ext cx="8520600" cy="43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dirty="0">
                <a:solidFill>
                  <a:schemeClr val="dk1"/>
                </a:solidFill>
                <a:highlight>
                  <a:srgbClr val="FFFFFF"/>
                </a:highlight>
              </a:rPr>
              <a:t>example to create a view from the CUSTOMERS table. This view would be used to have customer name and age from the CUSTOMERS table.</a:t>
            </a:r>
            <a:endParaRPr sz="1900" dirty="0">
              <a:solidFill>
                <a:schemeClr val="dk1"/>
              </a:solidFill>
              <a:highlight>
                <a:srgbClr val="FFFFFF"/>
              </a:highlight>
            </a:endParaRPr>
          </a:p>
          <a:p>
            <a:pPr marL="0" lvl="0" indent="0" algn="l" rtl="0">
              <a:spcBef>
                <a:spcPts val="0"/>
              </a:spcBef>
              <a:spcAft>
                <a:spcPts val="0"/>
              </a:spcAft>
              <a:buNone/>
            </a:pPr>
            <a:endParaRPr sz="1900" dirty="0">
              <a:solidFill>
                <a:schemeClr val="dk1"/>
              </a:solidFill>
              <a:highlight>
                <a:srgbClr val="FFFFFF"/>
              </a:highlight>
            </a:endParaRPr>
          </a:p>
          <a:p>
            <a:pPr marL="0" lvl="0" indent="0" algn="l" rtl="0">
              <a:spcBef>
                <a:spcPts val="0"/>
              </a:spcBef>
              <a:spcAft>
                <a:spcPts val="0"/>
              </a:spcAft>
              <a:buNone/>
            </a:pPr>
            <a:r>
              <a:rPr lang="en" sz="1850" dirty="0">
                <a:solidFill>
                  <a:schemeClr val="dk1"/>
                </a:solidFill>
                <a:highlight>
                  <a:srgbClr val="EEEEEE"/>
                </a:highlight>
                <a:latin typeface="Courier New"/>
                <a:ea typeface="Courier New"/>
                <a:cs typeface="Courier New"/>
                <a:sym typeface="Courier New"/>
              </a:rPr>
              <a:t>SQL &gt; CREATE VIEW CUSTOMERS_VIEW AS</a:t>
            </a:r>
            <a:endParaRPr sz="1850" dirty="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850" dirty="0">
                <a:solidFill>
                  <a:schemeClr val="dk1"/>
                </a:solidFill>
                <a:highlight>
                  <a:srgbClr val="EEEEEE"/>
                </a:highlight>
                <a:latin typeface="Courier New"/>
                <a:ea typeface="Courier New"/>
                <a:cs typeface="Courier New"/>
                <a:sym typeface="Courier New"/>
              </a:rPr>
              <a:t>SELECT name, age</a:t>
            </a:r>
            <a:endParaRPr sz="1850" dirty="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r>
              <a:rPr lang="en" sz="1850" dirty="0">
                <a:solidFill>
                  <a:schemeClr val="dk1"/>
                </a:solidFill>
                <a:highlight>
                  <a:srgbClr val="EEEEEE"/>
                </a:highlight>
                <a:latin typeface="Courier New"/>
                <a:ea typeface="Courier New"/>
                <a:cs typeface="Courier New"/>
                <a:sym typeface="Courier New"/>
              </a:rPr>
              <a:t>FROM  CUSTOMERS;</a:t>
            </a:r>
            <a:endParaRPr sz="1850" dirty="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1900" dirty="0">
              <a:solidFill>
                <a:schemeClr val="dk1"/>
              </a:solidFill>
              <a:highlight>
                <a:srgbClr val="FFFFFF"/>
              </a:highlight>
            </a:endParaRPr>
          </a:p>
          <a:p>
            <a:pPr marL="0" lvl="0" indent="0" algn="l" rtl="0">
              <a:spcBef>
                <a:spcPts val="0"/>
              </a:spcBef>
              <a:spcAft>
                <a:spcPts val="0"/>
              </a:spcAft>
              <a:buNone/>
            </a:pPr>
            <a:endParaRPr sz="1900" dirty="0">
              <a:solidFill>
                <a:schemeClr val="dk1"/>
              </a:solidFill>
              <a:highlight>
                <a:srgbClr val="FFFFFF"/>
              </a:highlight>
            </a:endParaRPr>
          </a:p>
          <a:p>
            <a:pPr marL="25400" marR="25400" lvl="0" indent="0" algn="just" rtl="0">
              <a:spcBef>
                <a:spcPts val="600"/>
              </a:spcBef>
              <a:spcAft>
                <a:spcPts val="0"/>
              </a:spcAft>
              <a:buClr>
                <a:schemeClr val="dk1"/>
              </a:buClr>
              <a:buSzPts val="1100"/>
              <a:buFont typeface="Arial"/>
              <a:buNone/>
            </a:pPr>
            <a:r>
              <a:rPr lang="en" sz="1900" dirty="0">
                <a:solidFill>
                  <a:schemeClr val="dk1"/>
                </a:solidFill>
              </a:rPr>
              <a:t>you can query CUSTOMERS_VIEW in a similar way as you query an actual table. Following is an example for the same.</a:t>
            </a:r>
            <a:endParaRPr sz="1900" dirty="0">
              <a:solidFill>
                <a:schemeClr val="dk1"/>
              </a:solidFill>
            </a:endParaRPr>
          </a:p>
          <a:p>
            <a:pPr marL="50800" marR="50800" lvl="0" indent="0" algn="l" rtl="0">
              <a:spcBef>
                <a:spcPts val="700"/>
              </a:spcBef>
              <a:spcAft>
                <a:spcPts val="0"/>
              </a:spcAft>
              <a:buClr>
                <a:schemeClr val="dk1"/>
              </a:buClr>
              <a:buSzPts val="1100"/>
              <a:buFont typeface="Arial"/>
              <a:buNone/>
            </a:pPr>
            <a:r>
              <a:rPr lang="en" sz="1850" dirty="0">
                <a:solidFill>
                  <a:schemeClr val="dk1"/>
                </a:solidFill>
                <a:highlight>
                  <a:srgbClr val="EEEEEE"/>
                </a:highlight>
                <a:latin typeface="Courier New"/>
                <a:ea typeface="Courier New"/>
                <a:cs typeface="Courier New"/>
                <a:sym typeface="Courier New"/>
              </a:rPr>
              <a:t>SQL &gt; SELECT * FROM CUSTOMERS_VIEW;</a:t>
            </a:r>
            <a:endParaRPr sz="1850" dirty="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1200" dirty="0">
              <a:solidFill>
                <a:schemeClr val="dk1"/>
              </a:solidFill>
              <a:highlight>
                <a:srgbClr val="FFFFFF"/>
              </a:highlight>
            </a:endParaRPr>
          </a:p>
        </p:txBody>
      </p:sp>
    </p:spTree>
    <p:extLst>
      <p:ext uri="{BB962C8B-B14F-4D97-AF65-F5344CB8AC3E}">
        <p14:creationId xmlns:p14="http://schemas.microsoft.com/office/powerpoint/2010/main" val="384712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1dcf0b29ee_0_127"/>
          <p:cNvSpPr txBox="1">
            <a:spLocks noGrp="1"/>
          </p:cNvSpPr>
          <p:nvPr>
            <p:ph type="body" idx="1"/>
          </p:nvPr>
        </p:nvSpPr>
        <p:spPr>
          <a:xfrm>
            <a:off x="311700" y="610650"/>
            <a:ext cx="8520600" cy="3958200"/>
          </a:xfrm>
          <a:prstGeom prst="rect">
            <a:avLst/>
          </a:prstGeom>
        </p:spPr>
        <p:txBody>
          <a:bodyPr spcFirstLastPara="1" wrap="square" lIns="91425" tIns="91425" rIns="91425" bIns="91425" anchor="t" anchorCtr="0">
            <a:normAutofit fontScale="70000" lnSpcReduction="20000"/>
          </a:bodyPr>
          <a:lstStyle/>
          <a:p>
            <a:pPr marL="25400" marR="25400" lvl="0" indent="0" algn="just" rtl="0">
              <a:spcBef>
                <a:spcPts val="600"/>
              </a:spcBef>
              <a:spcAft>
                <a:spcPts val="0"/>
              </a:spcAft>
              <a:buClr>
                <a:schemeClr val="dk1"/>
              </a:buClr>
              <a:buSzPct val="40299"/>
              <a:buFont typeface="Arial"/>
              <a:buNone/>
            </a:pPr>
            <a:r>
              <a:rPr lang="en" sz="2729">
                <a:solidFill>
                  <a:schemeClr val="dk1"/>
                </a:solidFill>
              </a:rPr>
              <a:t>This would produce the following result.</a:t>
            </a:r>
            <a:endParaRPr sz="2729">
              <a:solidFill>
                <a:schemeClr val="dk1"/>
              </a:solidFill>
            </a:endParaRPr>
          </a:p>
          <a:p>
            <a:pPr marL="0" lvl="0" indent="0" algn="l" rtl="0">
              <a:spcBef>
                <a:spcPts val="700"/>
              </a:spcBef>
              <a:spcAft>
                <a:spcPts val="0"/>
              </a:spcAft>
              <a:buNone/>
            </a:pPr>
            <a:r>
              <a:rPr lang="en" sz="2679">
                <a:solidFill>
                  <a:schemeClr val="dk1"/>
                </a:solidFill>
                <a:highlight>
                  <a:srgbClr val="EEEEEE"/>
                </a:highlight>
                <a:latin typeface="Courier New"/>
                <a:ea typeface="Courier New"/>
                <a:cs typeface="Courier New"/>
                <a:sym typeface="Courier New"/>
              </a:rPr>
              <a:t>+----------+-----+</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name     | age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Ramesh   |  32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Khilan   |  25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kaushik  |  23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Chaitali |  25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Hardik   |  27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Komal    |  22 |</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2679">
                <a:solidFill>
                  <a:schemeClr val="dk1"/>
                </a:solidFill>
                <a:highlight>
                  <a:srgbClr val="EEEEEE"/>
                </a:highlight>
                <a:latin typeface="Courier New"/>
                <a:ea typeface="Courier New"/>
                <a:cs typeface="Courier New"/>
                <a:sym typeface="Courier New"/>
              </a:rPr>
              <a:t>| Muffy    |  24 |</a:t>
            </a:r>
            <a:endParaRPr sz="2679">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ct val="41051"/>
              <a:buFont typeface="Arial"/>
              <a:buNone/>
            </a:pPr>
            <a:r>
              <a:rPr lang="en" sz="2679">
                <a:solidFill>
                  <a:schemeClr val="dk1"/>
                </a:solidFill>
                <a:highlight>
                  <a:srgbClr val="EEEEEE"/>
                </a:highlight>
                <a:latin typeface="Courier New"/>
                <a:ea typeface="Courier New"/>
                <a:cs typeface="Courier New"/>
                <a:sym typeface="Courier New"/>
              </a:rPr>
              <a:t>+----------+-----+</a:t>
            </a:r>
            <a:endParaRPr sz="2679">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746083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150" r="52169" b="25933"/>
          <a:stretch/>
        </p:blipFill>
        <p:spPr bwMode="auto">
          <a:xfrm>
            <a:off x="300251" y="477671"/>
            <a:ext cx="8371934" cy="466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079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1dcf0b29ee_0_158"/>
          <p:cNvSpPr txBox="1">
            <a:spLocks noGrp="1"/>
          </p:cNvSpPr>
          <p:nvPr>
            <p:ph type="body" idx="1"/>
          </p:nvPr>
        </p:nvSpPr>
        <p:spPr>
          <a:xfrm>
            <a:off x="311700" y="232012"/>
            <a:ext cx="8520600" cy="4336863"/>
          </a:xfrm>
          <a:prstGeom prst="rect">
            <a:avLst/>
          </a:prstGeom>
        </p:spPr>
        <p:txBody>
          <a:bodyPr spcFirstLastPara="1" wrap="square" lIns="91425" tIns="91425" rIns="91425" bIns="91425" anchor="t" anchorCtr="0">
            <a:normAutofit lnSpcReduction="10000"/>
          </a:bodyPr>
          <a:lstStyle/>
          <a:p>
            <a:pPr marL="0" lvl="0" indent="0" algn="just" rtl="0">
              <a:lnSpc>
                <a:spcPct val="130000"/>
              </a:lnSpc>
              <a:spcBef>
                <a:spcPts val="1800"/>
              </a:spcBef>
              <a:spcAft>
                <a:spcPts val="0"/>
              </a:spcAft>
              <a:buClr>
                <a:schemeClr val="dk1"/>
              </a:buClr>
              <a:buSzPct val="45019"/>
              <a:buFont typeface="Arial"/>
              <a:buNone/>
            </a:pPr>
            <a:r>
              <a:rPr lang="en" sz="2443" dirty="0">
                <a:solidFill>
                  <a:srgbClr val="610B38"/>
                </a:solidFill>
                <a:highlight>
                  <a:srgbClr val="FFFFFF"/>
                </a:highlight>
              </a:rPr>
              <a:t>Creating View from multiple tables</a:t>
            </a:r>
            <a:endParaRPr sz="2443" dirty="0">
              <a:solidFill>
                <a:srgbClr val="610B38"/>
              </a:solidFill>
              <a:highlight>
                <a:srgbClr val="FFFFFF"/>
              </a:highlight>
            </a:endParaRPr>
          </a:p>
          <a:p>
            <a:pPr marL="0" lvl="0" indent="0" algn="just" rtl="0">
              <a:spcBef>
                <a:spcPts val="1200"/>
              </a:spcBef>
              <a:spcAft>
                <a:spcPts val="0"/>
              </a:spcAft>
              <a:buClr>
                <a:schemeClr val="dk1"/>
              </a:buClr>
              <a:buSzPct val="63095"/>
              <a:buFont typeface="Arial"/>
              <a:buNone/>
            </a:pPr>
            <a:r>
              <a:rPr lang="en" sz="1743" dirty="0">
                <a:solidFill>
                  <a:srgbClr val="333333"/>
                </a:solidFill>
                <a:highlight>
                  <a:srgbClr val="FFFFFF"/>
                </a:highlight>
                <a:latin typeface="Roboto"/>
                <a:ea typeface="Roboto"/>
                <a:cs typeface="Roboto"/>
                <a:sym typeface="Roboto"/>
              </a:rPr>
              <a:t>View from multiple tables can be created by simply include multiple tables in the SELECT statement.</a:t>
            </a:r>
            <a:endParaRPr sz="1743"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3095"/>
              <a:buFont typeface="Arial"/>
              <a:buNone/>
            </a:pPr>
            <a:r>
              <a:rPr lang="en" sz="1743" dirty="0">
                <a:solidFill>
                  <a:srgbClr val="333333"/>
                </a:solidFill>
                <a:highlight>
                  <a:srgbClr val="FFFFFF"/>
                </a:highlight>
                <a:latin typeface="Roboto"/>
                <a:ea typeface="Roboto"/>
                <a:cs typeface="Roboto"/>
                <a:sym typeface="Roboto"/>
              </a:rPr>
              <a:t>In the given example, a view is created named MarksView from two tables Student_Detail and Student_Marks.</a:t>
            </a:r>
            <a:endParaRPr sz="1743"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3095"/>
              <a:buFont typeface="Arial"/>
              <a:buNone/>
            </a:pPr>
            <a:r>
              <a:rPr lang="en" sz="1743" b="1" dirty="0" smtClean="0">
                <a:solidFill>
                  <a:srgbClr val="333333"/>
                </a:solidFill>
                <a:highlight>
                  <a:srgbClr val="FFFFFF"/>
                </a:highlight>
                <a:latin typeface="Roboto"/>
                <a:ea typeface="Roboto"/>
                <a:cs typeface="Roboto"/>
                <a:sym typeface="Roboto"/>
              </a:rPr>
              <a:t>Query:</a:t>
            </a:r>
            <a:endParaRPr lang="en" sz="1743" b="1"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3095"/>
              <a:buFont typeface="Arial"/>
              <a:buNone/>
            </a:pPr>
            <a:r>
              <a:rPr lang="en" sz="1743" dirty="0" smtClean="0">
                <a:solidFill>
                  <a:schemeClr val="dk1"/>
                </a:solidFill>
                <a:latin typeface="Roboto"/>
                <a:ea typeface="Roboto"/>
                <a:cs typeface="Roboto"/>
                <a:sym typeface="Roboto"/>
              </a:rPr>
              <a:t>CREATE </a:t>
            </a:r>
            <a:r>
              <a:rPr lang="en" sz="1743" dirty="0">
                <a:solidFill>
                  <a:schemeClr val="dk1"/>
                </a:solidFill>
                <a:latin typeface="Roboto"/>
                <a:ea typeface="Roboto"/>
                <a:cs typeface="Roboto"/>
                <a:sym typeface="Roboto"/>
              </a:rPr>
              <a:t>VIEW MarksView AS  </a:t>
            </a:r>
            <a:endParaRPr lang="en" sz="1743" dirty="0" smtClean="0">
              <a:solidFill>
                <a:schemeClr val="dk1"/>
              </a:solidFill>
              <a:latin typeface="Roboto"/>
              <a:ea typeface="Roboto"/>
              <a:cs typeface="Roboto"/>
              <a:sym typeface="Roboto"/>
            </a:endParaRPr>
          </a:p>
          <a:p>
            <a:pPr marL="0" lvl="0" indent="0" algn="just" rtl="0">
              <a:spcBef>
                <a:spcPts val="1200"/>
              </a:spcBef>
              <a:spcAft>
                <a:spcPts val="0"/>
              </a:spcAft>
              <a:buClr>
                <a:schemeClr val="dk1"/>
              </a:buClr>
              <a:buSzPct val="63095"/>
              <a:buFont typeface="Arial"/>
              <a:buNone/>
            </a:pPr>
            <a:r>
              <a:rPr lang="en" sz="1743" dirty="0" smtClean="0">
                <a:solidFill>
                  <a:schemeClr val="dk1"/>
                </a:solidFill>
                <a:latin typeface="Roboto"/>
                <a:ea typeface="Roboto"/>
                <a:cs typeface="Roboto"/>
                <a:sym typeface="Roboto"/>
              </a:rPr>
              <a:t>SELECT </a:t>
            </a:r>
            <a:r>
              <a:rPr lang="en" sz="1743" dirty="0">
                <a:solidFill>
                  <a:schemeClr val="dk1"/>
                </a:solidFill>
                <a:latin typeface="Roboto"/>
                <a:ea typeface="Roboto"/>
                <a:cs typeface="Roboto"/>
                <a:sym typeface="Roboto"/>
              </a:rPr>
              <a:t>Student_Detail.NAME, Student_Detail.ADDRESS, Student_Marks.MARKS  </a:t>
            </a:r>
            <a:r>
              <a:rPr lang="en" sz="1743" dirty="0" smtClean="0">
                <a:solidFill>
                  <a:schemeClr val="dk1"/>
                </a:solidFill>
                <a:latin typeface="Roboto"/>
                <a:ea typeface="Roboto"/>
                <a:cs typeface="Roboto"/>
                <a:sym typeface="Roboto"/>
              </a:rPr>
              <a:t>FROM </a:t>
            </a:r>
            <a:r>
              <a:rPr lang="en" sz="1743" dirty="0">
                <a:solidFill>
                  <a:schemeClr val="dk1"/>
                </a:solidFill>
                <a:latin typeface="Roboto"/>
                <a:ea typeface="Roboto"/>
                <a:cs typeface="Roboto"/>
                <a:sym typeface="Roboto"/>
              </a:rPr>
              <a:t>Student_Detail, Student_Mark  </a:t>
            </a:r>
          </a:p>
          <a:p>
            <a:pPr marL="0" lvl="0" indent="0" algn="just" rtl="0">
              <a:spcBef>
                <a:spcPts val="1200"/>
              </a:spcBef>
              <a:spcAft>
                <a:spcPts val="0"/>
              </a:spcAft>
              <a:buClr>
                <a:schemeClr val="dk1"/>
              </a:buClr>
              <a:buSzPct val="63095"/>
              <a:buFont typeface="Arial"/>
              <a:buNone/>
            </a:pPr>
            <a:r>
              <a:rPr lang="en" sz="1743" dirty="0" smtClean="0">
                <a:solidFill>
                  <a:schemeClr val="dk1"/>
                </a:solidFill>
                <a:latin typeface="Roboto"/>
                <a:ea typeface="Roboto"/>
                <a:cs typeface="Roboto"/>
                <a:sym typeface="Roboto"/>
              </a:rPr>
              <a:t>WHERE </a:t>
            </a:r>
            <a:r>
              <a:rPr lang="en" sz="1743" dirty="0">
                <a:solidFill>
                  <a:schemeClr val="dk1"/>
                </a:solidFill>
                <a:latin typeface="Roboto"/>
                <a:ea typeface="Roboto"/>
                <a:cs typeface="Roboto"/>
                <a:sym typeface="Roboto"/>
              </a:rPr>
              <a:t>Student_Detail.NAME = Student_Marks.NAME;  </a:t>
            </a:r>
            <a:endParaRPr sz="1743" dirty="0">
              <a:solidFill>
                <a:schemeClr val="dk1"/>
              </a:solidFill>
              <a:latin typeface="Roboto"/>
              <a:ea typeface="Roboto"/>
              <a:cs typeface="Roboto"/>
              <a:sym typeface="Roboto"/>
            </a:endParaRPr>
          </a:p>
          <a:p>
            <a:pPr marL="0" lvl="0" indent="0" algn="l" rtl="0">
              <a:spcBef>
                <a:spcPts val="600"/>
              </a:spcBef>
              <a:spcAft>
                <a:spcPts val="0"/>
              </a:spcAft>
              <a:buNone/>
            </a:pPr>
            <a:endParaRPr dirty="0"/>
          </a:p>
        </p:txBody>
      </p:sp>
    </p:spTree>
    <p:extLst>
      <p:ext uri="{BB962C8B-B14F-4D97-AF65-F5344CB8AC3E}">
        <p14:creationId xmlns:p14="http://schemas.microsoft.com/office/powerpoint/2010/main" val="485996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1dcf0b29ee_0_133"/>
          <p:cNvSpPr txBox="1">
            <a:spLocks noGrp="1"/>
          </p:cNvSpPr>
          <p:nvPr>
            <p:ph type="title"/>
          </p:nvPr>
        </p:nvSpPr>
        <p:spPr>
          <a:xfrm>
            <a:off x="311700" y="1279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56571"/>
              <a:buFont typeface="Arial"/>
              <a:buNone/>
            </a:pPr>
            <a:r>
              <a:rPr lang="en" sz="1944" b="1"/>
              <a:t>Updating a View</a:t>
            </a:r>
            <a:endParaRPr sz="1944" b="1"/>
          </a:p>
          <a:p>
            <a:pPr marL="0" lvl="0" indent="0" algn="l" rtl="0">
              <a:spcBef>
                <a:spcPts val="400"/>
              </a:spcBef>
              <a:spcAft>
                <a:spcPts val="0"/>
              </a:spcAft>
              <a:buNone/>
            </a:pPr>
            <a:endParaRPr/>
          </a:p>
        </p:txBody>
      </p:sp>
      <p:sp>
        <p:nvSpPr>
          <p:cNvPr id="320" name="Google Shape;320;g11dcf0b29ee_0_133"/>
          <p:cNvSpPr txBox="1">
            <a:spLocks noGrp="1"/>
          </p:cNvSpPr>
          <p:nvPr>
            <p:ph type="body" idx="1"/>
          </p:nvPr>
        </p:nvSpPr>
        <p:spPr>
          <a:xfrm>
            <a:off x="311700" y="822000"/>
            <a:ext cx="8520600" cy="4075800"/>
          </a:xfrm>
          <a:prstGeom prst="rect">
            <a:avLst/>
          </a:prstGeom>
        </p:spPr>
        <p:txBody>
          <a:bodyPr spcFirstLastPara="1" wrap="square" lIns="91425" tIns="91425" rIns="91425" bIns="91425" anchor="t" anchorCtr="0">
            <a:normAutofit fontScale="85000" lnSpcReduction="20000"/>
          </a:bodyPr>
          <a:lstStyle/>
          <a:p>
            <a:pPr marL="25400" marR="25400" lvl="0" indent="0" algn="just" rtl="0">
              <a:spcBef>
                <a:spcPts val="600"/>
              </a:spcBef>
              <a:spcAft>
                <a:spcPts val="0"/>
              </a:spcAft>
              <a:buClr>
                <a:schemeClr val="dk1"/>
              </a:buClr>
              <a:buSzPct val="51723"/>
              <a:buFont typeface="Arial"/>
              <a:buNone/>
            </a:pPr>
            <a:r>
              <a:rPr lang="en" sz="2126">
                <a:solidFill>
                  <a:schemeClr val="dk1"/>
                </a:solidFill>
              </a:rPr>
              <a:t>A view can be updated under certain conditions which are given below −</a:t>
            </a:r>
            <a:endParaRPr sz="2126">
              <a:solidFill>
                <a:schemeClr val="dk1"/>
              </a:solidFill>
            </a:endParaRPr>
          </a:p>
          <a:p>
            <a:pPr marL="457200" lvl="0" indent="-333259" algn="l" rtl="0">
              <a:spcBef>
                <a:spcPts val="700"/>
              </a:spcBef>
              <a:spcAft>
                <a:spcPts val="0"/>
              </a:spcAft>
              <a:buClr>
                <a:schemeClr val="dk1"/>
              </a:buClr>
              <a:buSzPct val="100000"/>
              <a:buChar char="●"/>
            </a:pPr>
            <a:r>
              <a:rPr lang="en" sz="2126">
                <a:solidFill>
                  <a:schemeClr val="dk1"/>
                </a:solidFill>
              </a:rPr>
              <a:t>The SELECT clause may not contain the keyword DISTINCT.</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SELECT clause may not contain summary functions.</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SELECT clause may not contain set functions.</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SELECT clause may not contain set operators.</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SELECT clause may not contain an ORDER BY clause.</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FROM clause may not contain multiple tables.</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WHERE clause may not contain subqueries.</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The query may not contain GROUP BY or HAVING.</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Calculated columns may not be updated.</a:t>
            </a:r>
            <a:endParaRPr sz="2126">
              <a:solidFill>
                <a:schemeClr val="dk1"/>
              </a:solidFill>
            </a:endParaRPr>
          </a:p>
          <a:p>
            <a:pPr marL="457200" lvl="0" indent="-333259" algn="l" rtl="0">
              <a:spcBef>
                <a:spcPts val="0"/>
              </a:spcBef>
              <a:spcAft>
                <a:spcPts val="0"/>
              </a:spcAft>
              <a:buClr>
                <a:schemeClr val="dk1"/>
              </a:buClr>
              <a:buSzPct val="100000"/>
              <a:buChar char="●"/>
            </a:pPr>
            <a:r>
              <a:rPr lang="en" sz="2126">
                <a:solidFill>
                  <a:schemeClr val="dk1"/>
                </a:solidFill>
              </a:rPr>
              <a:t>All NOT NULL columns from the base table must be included in the view in order for the INSERT query to function.</a:t>
            </a:r>
            <a:endParaRPr sz="2126">
              <a:solidFill>
                <a:schemeClr val="dk1"/>
              </a:solidFill>
            </a:endParaRPr>
          </a:p>
          <a:p>
            <a:pPr marL="25400" marR="25400" lvl="0" indent="0" algn="just" rtl="0">
              <a:spcBef>
                <a:spcPts val="600"/>
              </a:spcBef>
              <a:spcAft>
                <a:spcPts val="0"/>
              </a:spcAft>
              <a:buClr>
                <a:schemeClr val="dk1"/>
              </a:buClr>
              <a:buSzPct val="51723"/>
              <a:buFont typeface="Arial"/>
              <a:buNone/>
            </a:pPr>
            <a:r>
              <a:rPr lang="en" sz="2126">
                <a:solidFill>
                  <a:schemeClr val="dk1"/>
                </a:solidFill>
              </a:rPr>
              <a:t>So, if a view satisfies all the above-mentioned rules then you can update that view.</a:t>
            </a:r>
            <a:endParaRPr sz="2126">
              <a:solidFill>
                <a:schemeClr val="dk1"/>
              </a:solidFill>
            </a:endParaRPr>
          </a:p>
          <a:p>
            <a:pPr marL="0" lvl="0" indent="0" algn="l" rtl="0">
              <a:spcBef>
                <a:spcPts val="700"/>
              </a:spcBef>
              <a:spcAft>
                <a:spcPts val="0"/>
              </a:spcAft>
              <a:buNone/>
            </a:pPr>
            <a:endParaRPr/>
          </a:p>
        </p:txBody>
      </p:sp>
    </p:spTree>
    <p:extLst>
      <p:ext uri="{BB962C8B-B14F-4D97-AF65-F5344CB8AC3E}">
        <p14:creationId xmlns:p14="http://schemas.microsoft.com/office/powerpoint/2010/main" val="3492523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1dcf0b29ee_0_140"/>
          <p:cNvSpPr txBox="1">
            <a:spLocks noGrp="1"/>
          </p:cNvSpPr>
          <p:nvPr>
            <p:ph type="body" idx="1"/>
          </p:nvPr>
        </p:nvSpPr>
        <p:spPr>
          <a:xfrm>
            <a:off x="311700" y="422750"/>
            <a:ext cx="8520600" cy="382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50">
                <a:solidFill>
                  <a:schemeClr val="dk1"/>
                </a:solidFill>
                <a:highlight>
                  <a:srgbClr val="EEEEEE"/>
                </a:highlight>
                <a:latin typeface="Courier New"/>
                <a:ea typeface="Courier New"/>
                <a:cs typeface="Courier New"/>
                <a:sym typeface="Courier New"/>
              </a:rPr>
              <a:t>SQL &gt; UPDATE CUSTOMERS_VIEW</a:t>
            </a:r>
            <a:endParaRPr sz="14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450">
                <a:solidFill>
                  <a:schemeClr val="dk1"/>
                </a:solidFill>
                <a:highlight>
                  <a:srgbClr val="EEEEEE"/>
                </a:highlight>
                <a:latin typeface="Courier New"/>
                <a:ea typeface="Courier New"/>
                <a:cs typeface="Courier New"/>
                <a:sym typeface="Courier New"/>
              </a:rPr>
              <a:t>   SET AGE = 35</a:t>
            </a:r>
            <a:endParaRPr sz="14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None/>
            </a:pPr>
            <a:r>
              <a:rPr lang="en" sz="1450">
                <a:solidFill>
                  <a:schemeClr val="dk1"/>
                </a:solidFill>
                <a:highlight>
                  <a:srgbClr val="EEEEEE"/>
                </a:highlight>
                <a:latin typeface="Courier New"/>
                <a:ea typeface="Courier New"/>
                <a:cs typeface="Courier New"/>
                <a:sym typeface="Courier New"/>
              </a:rPr>
              <a:t>   WHERE name = 'Ramesh';</a:t>
            </a:r>
            <a:endParaRPr sz="14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326" name="Google Shape;326;g11dcf0b29ee_0_140"/>
          <p:cNvSpPr txBox="1"/>
          <p:nvPr/>
        </p:nvSpPr>
        <p:spPr>
          <a:xfrm>
            <a:off x="0" y="2014100"/>
            <a:ext cx="3699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highlight>
                  <a:srgbClr val="FFFFFF"/>
                </a:highlight>
              </a:rPr>
              <a:t>This would ultimately update the base table CUSTOMERS and the same would reflect in the view itself.</a:t>
            </a:r>
            <a:endParaRPr sz="2200"/>
          </a:p>
        </p:txBody>
      </p:sp>
      <p:sp>
        <p:nvSpPr>
          <p:cNvPr id="327" name="Google Shape;327;g11dcf0b29ee_0_140"/>
          <p:cNvSpPr txBox="1"/>
          <p:nvPr/>
        </p:nvSpPr>
        <p:spPr>
          <a:xfrm>
            <a:off x="4685525" y="519000"/>
            <a:ext cx="4146900" cy="410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ID | NAME     | AGE | ADDRESS   | SALARY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1 | Ramesh   |  35 | Ahmedabad |  2000.00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2 | Khilan   |  25 | Delhi     |  1500.00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3 | kaushik  |  23 | Kota      |  2000.00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4 | Chaitali |  25 | Mumbai    |  6500.00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5 | Hardik   |  27 | Bhopal    |  8500.00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6 | Komal    |  22 | MP        |  4500.00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7 | Muffy    |  24 | Indore    | 10000.00 |</a:t>
            </a:r>
            <a:endParaRPr sz="115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p:txBody>
      </p:sp>
    </p:spTree>
    <p:extLst>
      <p:ext uri="{BB962C8B-B14F-4D97-AF65-F5344CB8AC3E}">
        <p14:creationId xmlns:p14="http://schemas.microsoft.com/office/powerpoint/2010/main" val="2981264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79" y="293299"/>
            <a:ext cx="6459537" cy="255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033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12" y="336431"/>
            <a:ext cx="6607834" cy="441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3189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41363"/>
            <a:ext cx="644393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387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a:spLocks noGrp="1"/>
          </p:cNvSpPr>
          <p:nvPr>
            <p:ph type="body" idx="1"/>
          </p:nvPr>
        </p:nvSpPr>
        <p:spPr>
          <a:xfrm>
            <a:off x="311700" y="483450"/>
            <a:ext cx="8520600" cy="408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50" dirty="0">
                <a:solidFill>
                  <a:srgbClr val="0000CD"/>
                </a:solidFill>
                <a:highlight>
                  <a:srgbClr val="FFFFFF"/>
                </a:highlight>
              </a:rPr>
              <a:t>Example:</a:t>
            </a:r>
            <a:endParaRPr sz="1650" dirty="0">
              <a:solidFill>
                <a:srgbClr val="0000CD"/>
              </a:solidFill>
              <a:highlight>
                <a:srgbClr val="FFFFFF"/>
              </a:highlight>
            </a:endParaRPr>
          </a:p>
          <a:p>
            <a:pPr marL="0" lvl="0" indent="0" algn="l" rtl="0">
              <a:spcBef>
                <a:spcPts val="1200"/>
              </a:spcBef>
              <a:spcAft>
                <a:spcPts val="0"/>
              </a:spcAft>
              <a:buClr>
                <a:schemeClr val="dk1"/>
              </a:buClr>
              <a:buSzPts val="1100"/>
              <a:buFont typeface="Arial"/>
              <a:buNone/>
            </a:pPr>
            <a:r>
              <a:rPr lang="en" sz="1650" dirty="0">
                <a:solidFill>
                  <a:srgbClr val="0000CD"/>
                </a:solidFill>
                <a:highlight>
                  <a:srgbClr val="FFFFFF"/>
                </a:highlight>
              </a:rPr>
              <a:t>1] INSERT</a:t>
            </a:r>
            <a:r>
              <a:rPr lang="en" sz="1650" dirty="0">
                <a:solidFill>
                  <a:schemeClr val="dk1"/>
                </a:solidFill>
                <a:highlight>
                  <a:srgbClr val="FFFFFF"/>
                </a:highlight>
              </a:rPr>
              <a:t> </a:t>
            </a:r>
            <a:r>
              <a:rPr lang="en" sz="1650" dirty="0">
                <a:solidFill>
                  <a:srgbClr val="0000CD"/>
                </a:solidFill>
                <a:highlight>
                  <a:srgbClr val="FFFFFF"/>
                </a:highlight>
              </a:rPr>
              <a:t>INTO</a:t>
            </a:r>
            <a:r>
              <a:rPr lang="en" sz="1650" dirty="0">
                <a:solidFill>
                  <a:schemeClr val="dk1"/>
                </a:solidFill>
                <a:highlight>
                  <a:srgbClr val="FFFFFF"/>
                </a:highlight>
              </a:rPr>
              <a:t> Customers (CustomerName, ContactName, Address, City, PostalCode, Country)</a:t>
            </a:r>
            <a:endParaRPr sz="1650" dirty="0">
              <a:solidFill>
                <a:schemeClr val="dk1"/>
              </a:solidFill>
              <a:highlight>
                <a:srgbClr val="FFFFFF"/>
              </a:highlight>
            </a:endParaRPr>
          </a:p>
          <a:p>
            <a:pPr marL="0" lvl="0" indent="0" algn="l" rtl="0">
              <a:spcBef>
                <a:spcPts val="1200"/>
              </a:spcBef>
              <a:spcAft>
                <a:spcPts val="0"/>
              </a:spcAft>
              <a:buNone/>
            </a:pPr>
            <a:r>
              <a:rPr lang="en" sz="1650" dirty="0">
                <a:solidFill>
                  <a:srgbClr val="0000CD"/>
                </a:solidFill>
                <a:highlight>
                  <a:srgbClr val="FFFFFF"/>
                </a:highlight>
              </a:rPr>
              <a:t>VALUES</a:t>
            </a:r>
            <a:r>
              <a:rPr lang="en" sz="1650" dirty="0">
                <a:solidFill>
                  <a:schemeClr val="dk1"/>
                </a:solidFill>
                <a:highlight>
                  <a:srgbClr val="FFFFFF"/>
                </a:highlight>
              </a:rPr>
              <a:t> (</a:t>
            </a:r>
            <a:r>
              <a:rPr lang="en" sz="1650" dirty="0">
                <a:solidFill>
                  <a:srgbClr val="A52A2A"/>
                </a:solidFill>
                <a:highlight>
                  <a:srgbClr val="FFFFFF"/>
                </a:highlight>
              </a:rPr>
              <a:t>'Cardinal'</a:t>
            </a:r>
            <a:r>
              <a:rPr lang="en" sz="1650" dirty="0">
                <a:solidFill>
                  <a:schemeClr val="dk1"/>
                </a:solidFill>
                <a:highlight>
                  <a:srgbClr val="FFFFFF"/>
                </a:highlight>
              </a:rPr>
              <a:t>, </a:t>
            </a:r>
            <a:r>
              <a:rPr lang="en" sz="1650" dirty="0">
                <a:solidFill>
                  <a:srgbClr val="A52A2A"/>
                </a:solidFill>
                <a:highlight>
                  <a:srgbClr val="FFFFFF"/>
                </a:highlight>
              </a:rPr>
              <a:t>'Tom B. Erichsen'</a:t>
            </a:r>
            <a:r>
              <a:rPr lang="en" sz="1650" dirty="0">
                <a:solidFill>
                  <a:schemeClr val="dk1"/>
                </a:solidFill>
                <a:highlight>
                  <a:srgbClr val="FFFFFF"/>
                </a:highlight>
              </a:rPr>
              <a:t>, </a:t>
            </a:r>
            <a:r>
              <a:rPr lang="en" sz="1650" dirty="0">
                <a:solidFill>
                  <a:srgbClr val="A52A2A"/>
                </a:solidFill>
                <a:highlight>
                  <a:srgbClr val="FFFFFF"/>
                </a:highlight>
              </a:rPr>
              <a:t>‘mumbai 21'</a:t>
            </a:r>
            <a:r>
              <a:rPr lang="en" sz="1650" dirty="0">
                <a:solidFill>
                  <a:schemeClr val="dk1"/>
                </a:solidFill>
                <a:highlight>
                  <a:srgbClr val="FFFFFF"/>
                </a:highlight>
              </a:rPr>
              <a:t>, </a:t>
            </a:r>
            <a:r>
              <a:rPr lang="en" sz="1650" dirty="0">
                <a:solidFill>
                  <a:srgbClr val="A52A2A"/>
                </a:solidFill>
                <a:highlight>
                  <a:srgbClr val="FFFFFF"/>
                </a:highlight>
              </a:rPr>
              <a:t>‘mumbai'</a:t>
            </a:r>
            <a:r>
              <a:rPr lang="en" sz="1650" dirty="0">
                <a:solidFill>
                  <a:schemeClr val="dk1"/>
                </a:solidFill>
                <a:highlight>
                  <a:srgbClr val="FFFFFF"/>
                </a:highlight>
              </a:rPr>
              <a:t>, </a:t>
            </a:r>
            <a:r>
              <a:rPr lang="en" sz="1650" dirty="0">
                <a:solidFill>
                  <a:srgbClr val="A52A2A"/>
                </a:solidFill>
                <a:highlight>
                  <a:srgbClr val="FFFFFF"/>
                </a:highlight>
              </a:rPr>
              <a:t>'4006'</a:t>
            </a:r>
            <a:r>
              <a:rPr lang="en" sz="1650" dirty="0">
                <a:solidFill>
                  <a:schemeClr val="dk1"/>
                </a:solidFill>
                <a:highlight>
                  <a:srgbClr val="FFFFFF"/>
                </a:highlight>
              </a:rPr>
              <a:t>, </a:t>
            </a:r>
            <a:r>
              <a:rPr lang="en" sz="1650" dirty="0">
                <a:solidFill>
                  <a:srgbClr val="A52A2A"/>
                </a:solidFill>
                <a:highlight>
                  <a:srgbClr val="FFFFFF"/>
                </a:highlight>
              </a:rPr>
              <a:t>‘India'</a:t>
            </a:r>
            <a:r>
              <a:rPr lang="en" sz="1650" dirty="0">
                <a:solidFill>
                  <a:schemeClr val="dk1"/>
                </a:solidFill>
                <a:highlight>
                  <a:srgbClr val="FFFFFF"/>
                </a:highlight>
              </a:rPr>
              <a:t>);</a:t>
            </a:r>
            <a:endParaRPr sz="1650" dirty="0">
              <a:solidFill>
                <a:schemeClr val="dk1"/>
              </a:solidFill>
              <a:highlight>
                <a:srgbClr val="FFFFFF"/>
              </a:highlight>
            </a:endParaRPr>
          </a:p>
          <a:p>
            <a:pPr marL="0" lvl="0" indent="0" algn="l" rtl="0">
              <a:spcBef>
                <a:spcPts val="1200"/>
              </a:spcBef>
              <a:spcAft>
                <a:spcPts val="0"/>
              </a:spcAft>
              <a:buNone/>
            </a:pPr>
            <a:endParaRPr sz="1650" dirty="0">
              <a:solidFill>
                <a:schemeClr val="dk1"/>
              </a:solidFill>
              <a:highlight>
                <a:srgbClr val="FFFFFF"/>
              </a:highlight>
            </a:endParaRPr>
          </a:p>
          <a:p>
            <a:pPr marL="0" lvl="0" indent="0" algn="l" rtl="0">
              <a:spcBef>
                <a:spcPts val="1200"/>
              </a:spcBef>
              <a:spcAft>
                <a:spcPts val="1200"/>
              </a:spcAft>
              <a:buNone/>
            </a:pPr>
            <a:r>
              <a:rPr lang="en" sz="1650" dirty="0">
                <a:solidFill>
                  <a:srgbClr val="0000CD"/>
                </a:solidFill>
                <a:highlight>
                  <a:srgbClr val="FFFFFF"/>
                </a:highlight>
              </a:rPr>
              <a:t>2] INSERT</a:t>
            </a:r>
            <a:r>
              <a:rPr lang="en" sz="1650" dirty="0">
                <a:solidFill>
                  <a:schemeClr val="dk1"/>
                </a:solidFill>
                <a:highlight>
                  <a:srgbClr val="FFFFFF"/>
                </a:highlight>
              </a:rPr>
              <a:t> </a:t>
            </a:r>
            <a:r>
              <a:rPr lang="en" sz="1650" dirty="0">
                <a:solidFill>
                  <a:srgbClr val="0000CD"/>
                </a:solidFill>
                <a:highlight>
                  <a:srgbClr val="FFFFFF"/>
                </a:highlight>
              </a:rPr>
              <a:t>INTO</a:t>
            </a:r>
            <a:r>
              <a:rPr lang="en" sz="1650" dirty="0">
                <a:solidFill>
                  <a:schemeClr val="dk1"/>
                </a:solidFill>
                <a:highlight>
                  <a:srgbClr val="FFFFFF"/>
                </a:highlight>
              </a:rPr>
              <a:t> Customers (CustomerName, City, Country) </a:t>
            </a:r>
            <a:r>
              <a:rPr lang="en" sz="1650" dirty="0">
                <a:solidFill>
                  <a:srgbClr val="0000CD"/>
                </a:solidFill>
                <a:highlight>
                  <a:srgbClr val="FFFFFF"/>
                </a:highlight>
              </a:rPr>
              <a:t>VALUES</a:t>
            </a:r>
            <a:r>
              <a:rPr lang="en" sz="1650" dirty="0">
                <a:solidFill>
                  <a:schemeClr val="dk1"/>
                </a:solidFill>
                <a:highlight>
                  <a:srgbClr val="FFFFFF"/>
                </a:highlight>
              </a:rPr>
              <a:t> (</a:t>
            </a:r>
            <a:r>
              <a:rPr lang="en" sz="1650" dirty="0">
                <a:solidFill>
                  <a:srgbClr val="A52A2A"/>
                </a:solidFill>
                <a:highlight>
                  <a:srgbClr val="FFFFFF"/>
                </a:highlight>
              </a:rPr>
              <a:t>'Cardinal'</a:t>
            </a:r>
            <a:r>
              <a:rPr lang="en" sz="1650" dirty="0">
                <a:solidFill>
                  <a:schemeClr val="dk1"/>
                </a:solidFill>
                <a:highlight>
                  <a:srgbClr val="FFFFFF"/>
                </a:highlight>
              </a:rPr>
              <a:t>, </a:t>
            </a:r>
            <a:r>
              <a:rPr lang="en" sz="1650" dirty="0">
                <a:solidFill>
                  <a:srgbClr val="A52A2A"/>
                </a:solidFill>
                <a:highlight>
                  <a:srgbClr val="FFFFFF"/>
                </a:highlight>
              </a:rPr>
              <a:t>'Stavanger'</a:t>
            </a:r>
            <a:r>
              <a:rPr lang="en" sz="1650" dirty="0">
                <a:solidFill>
                  <a:schemeClr val="dk1"/>
                </a:solidFill>
                <a:highlight>
                  <a:srgbClr val="FFFFFF"/>
                </a:highlight>
              </a:rPr>
              <a:t>, </a:t>
            </a:r>
            <a:r>
              <a:rPr lang="en" sz="1650" dirty="0">
                <a:solidFill>
                  <a:srgbClr val="A52A2A"/>
                </a:solidFill>
                <a:highlight>
                  <a:srgbClr val="FFFFFF"/>
                </a:highlight>
              </a:rPr>
              <a:t>'Norway'</a:t>
            </a:r>
            <a:r>
              <a:rPr lang="en" sz="1650" dirty="0">
                <a:solidFill>
                  <a:schemeClr val="dk1"/>
                </a:solidFill>
                <a:highlight>
                  <a:srgbClr val="FFFFFF"/>
                </a:highlight>
              </a:rPr>
              <a:t>);</a:t>
            </a:r>
            <a:endParaRPr sz="1650" dirty="0">
              <a:solidFill>
                <a:schemeClr val="dk1"/>
              </a:solidFill>
              <a:highlight>
                <a:srgbClr val="FFFFFF"/>
              </a:high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1dcf0b29ee_0_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1800"/>
              </a:spcBef>
              <a:spcAft>
                <a:spcPts val="0"/>
              </a:spcAft>
              <a:buClr>
                <a:schemeClr val="dk1"/>
              </a:buClr>
              <a:buSzPct val="57894"/>
              <a:buFont typeface="Arial"/>
              <a:buNone/>
            </a:pPr>
            <a:r>
              <a:rPr lang="en" sz="1900">
                <a:solidFill>
                  <a:srgbClr val="610B38"/>
                </a:solidFill>
                <a:highlight>
                  <a:srgbClr val="FFFFFF"/>
                </a:highlight>
              </a:rPr>
              <a:t>Drop View</a:t>
            </a:r>
            <a:endParaRPr sz="1900">
              <a:solidFill>
                <a:srgbClr val="610B38"/>
              </a:solidFill>
              <a:highlight>
                <a:srgbClr val="FFFFFF"/>
              </a:highlight>
            </a:endParaRPr>
          </a:p>
          <a:p>
            <a:pPr marL="0" lvl="0" indent="0" algn="l" rtl="0">
              <a:spcBef>
                <a:spcPts val="400"/>
              </a:spcBef>
              <a:spcAft>
                <a:spcPts val="0"/>
              </a:spcAft>
              <a:buNone/>
            </a:pPr>
            <a:endParaRPr/>
          </a:p>
        </p:txBody>
      </p:sp>
      <p:sp>
        <p:nvSpPr>
          <p:cNvPr id="333" name="Google Shape;333;g11dcf0b29ee_0_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825">
                <a:solidFill>
                  <a:srgbClr val="333333"/>
                </a:solidFill>
                <a:highlight>
                  <a:srgbClr val="FFFFFF"/>
                </a:highlight>
                <a:latin typeface="Roboto"/>
                <a:ea typeface="Roboto"/>
                <a:cs typeface="Roboto"/>
                <a:sym typeface="Roboto"/>
              </a:rPr>
              <a:t>A view can be deleted using the Drop View statement.</a:t>
            </a:r>
            <a:endParaRPr sz="1825">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825">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0248"/>
              <a:buFont typeface="Arial"/>
              <a:buNone/>
            </a:pPr>
            <a:r>
              <a:rPr lang="en" sz="1825" b="1">
                <a:solidFill>
                  <a:srgbClr val="333333"/>
                </a:solidFill>
                <a:highlight>
                  <a:srgbClr val="FFFFFF"/>
                </a:highlight>
                <a:latin typeface="Roboto"/>
                <a:ea typeface="Roboto"/>
                <a:cs typeface="Roboto"/>
                <a:sym typeface="Roboto"/>
              </a:rPr>
              <a:t>Syntax</a:t>
            </a:r>
            <a:endParaRPr sz="1825" b="1">
              <a:solidFill>
                <a:srgbClr val="333333"/>
              </a:solidFill>
              <a:highlight>
                <a:srgbClr val="FFFFFF"/>
              </a:highlight>
              <a:latin typeface="Roboto"/>
              <a:ea typeface="Roboto"/>
              <a:cs typeface="Roboto"/>
              <a:sym typeface="Roboto"/>
            </a:endParaRPr>
          </a:p>
          <a:p>
            <a:pPr marL="457200" lvl="0" indent="-327145" algn="l" rtl="0">
              <a:lnSpc>
                <a:spcPct val="156250"/>
              </a:lnSpc>
              <a:spcBef>
                <a:spcPts val="1200"/>
              </a:spcBef>
              <a:spcAft>
                <a:spcPts val="0"/>
              </a:spcAft>
              <a:buClr>
                <a:schemeClr val="dk1"/>
              </a:buClr>
              <a:buSzPct val="100000"/>
              <a:buFont typeface="Roboto"/>
              <a:buAutoNum type="arabicPeriod"/>
            </a:pPr>
            <a:r>
              <a:rPr lang="en" sz="1825">
                <a:solidFill>
                  <a:schemeClr val="dk1"/>
                </a:solidFill>
                <a:latin typeface="Roboto"/>
                <a:ea typeface="Roboto"/>
                <a:cs typeface="Roboto"/>
                <a:sym typeface="Roboto"/>
              </a:rPr>
              <a:t>DROP VIEW view_name;  </a:t>
            </a:r>
            <a:endParaRPr sz="1825">
              <a:solidFill>
                <a:schemeClr val="dk1"/>
              </a:solidFill>
              <a:latin typeface="Roboto"/>
              <a:ea typeface="Roboto"/>
              <a:cs typeface="Roboto"/>
              <a:sym typeface="Roboto"/>
            </a:endParaRPr>
          </a:p>
          <a:p>
            <a:pPr marL="0" lvl="0" indent="0" algn="l" rtl="0">
              <a:spcBef>
                <a:spcPts val="600"/>
              </a:spcBef>
              <a:spcAft>
                <a:spcPts val="0"/>
              </a:spcAft>
              <a:buNone/>
            </a:pPr>
            <a:endParaRPr sz="1825">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825">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0248"/>
              <a:buFont typeface="Arial"/>
              <a:buNone/>
            </a:pPr>
            <a:r>
              <a:rPr lang="en" sz="1825" b="1">
                <a:solidFill>
                  <a:srgbClr val="333333"/>
                </a:solidFill>
                <a:highlight>
                  <a:srgbClr val="FFFFFF"/>
                </a:highlight>
                <a:latin typeface="Roboto"/>
                <a:ea typeface="Roboto"/>
                <a:cs typeface="Roboto"/>
                <a:sym typeface="Roboto"/>
              </a:rPr>
              <a:t>Example:</a:t>
            </a:r>
            <a:endParaRPr sz="1825" b="1">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60248"/>
              <a:buFont typeface="Arial"/>
              <a:buNone/>
            </a:pPr>
            <a:r>
              <a:rPr lang="en" sz="1825">
                <a:solidFill>
                  <a:srgbClr val="333333"/>
                </a:solidFill>
                <a:highlight>
                  <a:srgbClr val="FFFFFF"/>
                </a:highlight>
                <a:latin typeface="Roboto"/>
                <a:ea typeface="Roboto"/>
                <a:cs typeface="Roboto"/>
                <a:sym typeface="Roboto"/>
              </a:rPr>
              <a:t>If we want to delete the View </a:t>
            </a:r>
            <a:r>
              <a:rPr lang="en" sz="1825" b="1">
                <a:solidFill>
                  <a:srgbClr val="333333"/>
                </a:solidFill>
                <a:highlight>
                  <a:srgbClr val="FFFFFF"/>
                </a:highlight>
                <a:latin typeface="Roboto"/>
                <a:ea typeface="Roboto"/>
                <a:cs typeface="Roboto"/>
                <a:sym typeface="Roboto"/>
              </a:rPr>
              <a:t>MarksView</a:t>
            </a:r>
            <a:r>
              <a:rPr lang="en" sz="1825">
                <a:solidFill>
                  <a:srgbClr val="333333"/>
                </a:solidFill>
                <a:highlight>
                  <a:srgbClr val="FFFFFF"/>
                </a:highlight>
                <a:latin typeface="Roboto"/>
                <a:ea typeface="Roboto"/>
                <a:cs typeface="Roboto"/>
                <a:sym typeface="Roboto"/>
              </a:rPr>
              <a:t>, we can do this as:</a:t>
            </a:r>
            <a:endParaRPr sz="1825">
              <a:solidFill>
                <a:srgbClr val="333333"/>
              </a:solidFill>
              <a:highlight>
                <a:srgbClr val="FFFFFF"/>
              </a:highlight>
              <a:latin typeface="Roboto"/>
              <a:ea typeface="Roboto"/>
              <a:cs typeface="Roboto"/>
              <a:sym typeface="Roboto"/>
            </a:endParaRPr>
          </a:p>
          <a:p>
            <a:pPr marL="457200" lvl="0" indent="-327145" algn="l" rtl="0">
              <a:lnSpc>
                <a:spcPct val="156250"/>
              </a:lnSpc>
              <a:spcBef>
                <a:spcPts val="1200"/>
              </a:spcBef>
              <a:spcAft>
                <a:spcPts val="0"/>
              </a:spcAft>
              <a:buClr>
                <a:schemeClr val="dk1"/>
              </a:buClr>
              <a:buSzPct val="100000"/>
              <a:buFont typeface="Roboto"/>
              <a:buAutoNum type="arabicPeriod"/>
            </a:pPr>
            <a:r>
              <a:rPr lang="en" sz="1825">
                <a:solidFill>
                  <a:schemeClr val="dk1"/>
                </a:solidFill>
                <a:latin typeface="Roboto"/>
                <a:ea typeface="Roboto"/>
                <a:cs typeface="Roboto"/>
                <a:sym typeface="Roboto"/>
              </a:rPr>
              <a:t>DROP VIEW MarksView;  </a:t>
            </a:r>
            <a:endParaRPr sz="1825">
              <a:solidFill>
                <a:schemeClr val="dk1"/>
              </a:solidFill>
              <a:latin typeface="Roboto"/>
              <a:ea typeface="Roboto"/>
              <a:cs typeface="Roboto"/>
              <a:sym typeface="Roboto"/>
            </a:endParaRPr>
          </a:p>
          <a:p>
            <a:pPr marL="0" lvl="0" indent="0" algn="l" rtl="0">
              <a:spcBef>
                <a:spcPts val="0"/>
              </a:spcBef>
              <a:spcAft>
                <a:spcPts val="0"/>
              </a:spcAft>
              <a:buNone/>
            </a:pPr>
            <a:endParaRPr sz="1200">
              <a:solidFill>
                <a:srgbClr val="33333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5700838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1dcf0b29ee_0_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990"/>
              <a:buFont typeface="Arial"/>
              <a:buNone/>
            </a:pPr>
            <a:r>
              <a:rPr lang="en" sz="1550" b="1"/>
              <a:t>Deleting Rows into a View</a:t>
            </a:r>
            <a:endParaRPr sz="1550" b="1"/>
          </a:p>
          <a:p>
            <a:pPr marL="0" lvl="0" indent="0" algn="l" rtl="0">
              <a:spcBef>
                <a:spcPts val="400"/>
              </a:spcBef>
              <a:spcAft>
                <a:spcPts val="0"/>
              </a:spcAft>
              <a:buSzPts val="990"/>
              <a:buNone/>
            </a:pPr>
            <a:endParaRPr sz="2720" b="1"/>
          </a:p>
        </p:txBody>
      </p:sp>
      <p:sp>
        <p:nvSpPr>
          <p:cNvPr id="339" name="Google Shape;339;g11dcf0b29ee_0_169"/>
          <p:cNvSpPr txBox="1">
            <a:spLocks noGrp="1"/>
          </p:cNvSpPr>
          <p:nvPr>
            <p:ph type="body" idx="1"/>
          </p:nvPr>
        </p:nvSpPr>
        <p:spPr>
          <a:xfrm>
            <a:off x="311700" y="1152475"/>
            <a:ext cx="3880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rPr>
              <a:t>Rows of data can be deleted from a view. </a:t>
            </a:r>
            <a:endParaRPr sz="1600">
              <a:solidFill>
                <a:schemeClr val="dk1"/>
              </a:solidFill>
              <a:highlight>
                <a:srgbClr val="FFFFFF"/>
              </a:highlight>
            </a:endParaRPr>
          </a:p>
          <a:p>
            <a:pPr marL="0" lvl="0" indent="0" algn="l" rtl="0">
              <a:spcBef>
                <a:spcPts val="0"/>
              </a:spcBef>
              <a:spcAft>
                <a:spcPts val="0"/>
              </a:spcAft>
              <a:buNone/>
            </a:pPr>
            <a:endParaRPr sz="1600">
              <a:solidFill>
                <a:schemeClr val="dk1"/>
              </a:solidFill>
              <a:highlight>
                <a:srgbClr val="FFFFFF"/>
              </a:highlight>
            </a:endParaRPr>
          </a:p>
          <a:p>
            <a:pPr marL="25400" marR="25400" lvl="0" indent="0" algn="just" rtl="0">
              <a:spcBef>
                <a:spcPts val="600"/>
              </a:spcBef>
              <a:spcAft>
                <a:spcPts val="0"/>
              </a:spcAft>
              <a:buClr>
                <a:schemeClr val="dk1"/>
              </a:buClr>
              <a:buSzPts val="1100"/>
              <a:buFont typeface="Arial"/>
              <a:buNone/>
            </a:pPr>
            <a:r>
              <a:rPr lang="en" sz="1600">
                <a:solidFill>
                  <a:schemeClr val="dk1"/>
                </a:solidFill>
              </a:rPr>
              <a:t>example to delete a record having AGE = 22.</a:t>
            </a:r>
            <a:endParaRPr sz="1600">
              <a:solidFill>
                <a:schemeClr val="dk1"/>
              </a:solidFill>
            </a:endParaRPr>
          </a:p>
          <a:p>
            <a:pPr marL="0" lvl="0" indent="0" algn="l" rtl="0">
              <a:spcBef>
                <a:spcPts val="700"/>
              </a:spcBef>
              <a:spcAft>
                <a:spcPts val="0"/>
              </a:spcAft>
              <a:buNone/>
            </a:pPr>
            <a:r>
              <a:rPr lang="en" sz="1550">
                <a:solidFill>
                  <a:schemeClr val="dk1"/>
                </a:solidFill>
                <a:highlight>
                  <a:srgbClr val="EEEEEE"/>
                </a:highlight>
                <a:latin typeface="Courier New"/>
                <a:ea typeface="Courier New"/>
                <a:cs typeface="Courier New"/>
                <a:sym typeface="Courier New"/>
              </a:rPr>
              <a:t>SQL &gt; DELETE FROM CUSTOMERS_VIEW</a:t>
            </a:r>
            <a:endParaRPr sz="15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r>
              <a:rPr lang="en" sz="1550">
                <a:solidFill>
                  <a:schemeClr val="dk1"/>
                </a:solidFill>
                <a:highlight>
                  <a:srgbClr val="EEEEEE"/>
                </a:highlight>
                <a:latin typeface="Courier New"/>
                <a:ea typeface="Courier New"/>
                <a:cs typeface="Courier New"/>
                <a:sym typeface="Courier New"/>
              </a:rPr>
              <a:t>   WHERE age = 22;</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endParaRPr>
          </a:p>
          <a:p>
            <a:pPr marL="50800" marR="50800" lvl="0" indent="0" algn="l" rtl="0">
              <a:spcBef>
                <a:spcPts val="0"/>
              </a:spcBef>
              <a:spcAft>
                <a:spcPts val="0"/>
              </a:spcAft>
              <a:buNone/>
            </a:pPr>
            <a:r>
              <a:rPr lang="en" sz="1600">
                <a:solidFill>
                  <a:schemeClr val="dk1"/>
                </a:solidFill>
                <a:highlight>
                  <a:srgbClr val="FFFFFF"/>
                </a:highlight>
              </a:rPr>
              <a:t>This would ultimately delete a row from the base table CUSTOMERS and the same would reflect in the view itself. </a:t>
            </a:r>
            <a:endParaRPr sz="15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None/>
            </a:pPr>
            <a:endParaRPr sz="1600">
              <a:solidFill>
                <a:schemeClr val="dk1"/>
              </a:solidFill>
              <a:highlight>
                <a:srgbClr val="FFFFFF"/>
              </a:highlight>
            </a:endParaRPr>
          </a:p>
        </p:txBody>
      </p:sp>
      <p:sp>
        <p:nvSpPr>
          <p:cNvPr id="340" name="Google Shape;340;g11dcf0b29ee_0_169"/>
          <p:cNvSpPr txBox="1"/>
          <p:nvPr/>
        </p:nvSpPr>
        <p:spPr>
          <a:xfrm>
            <a:off x="4979100" y="1392000"/>
            <a:ext cx="4098300" cy="375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ID | NAME     | AGE | ADDRESS   | SALARY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1 | Ramesh   |  35 | Ahmedabad |  2000.00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2 | Khilan   |  25 | Delhi     |  1500.00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3 | kaushik  |  23 | Kota      |  2000.00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4 | Chaitali |  25 | Mumbai    |  6500.00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5 | Hardik   |  27 | Bhopal    |  8500.00 |</a:t>
            </a:r>
            <a:endParaRPr sz="11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  7 | Muffy    |  24 | Indore    | 10000.00 |</a:t>
            </a:r>
            <a:endParaRPr sz="115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0"/>
              </a:spcBef>
              <a:spcAft>
                <a:spcPts val="0"/>
              </a:spcAft>
              <a:buNone/>
            </a:pPr>
            <a:r>
              <a:rPr lang="en" sz="1150">
                <a:solidFill>
                  <a:schemeClr val="dk1"/>
                </a:solidFill>
                <a:highlight>
                  <a:srgbClr val="EEEEEE"/>
                </a:highlight>
                <a:latin typeface="Courier New"/>
                <a:ea typeface="Courier New"/>
                <a:cs typeface="Courier New"/>
                <a:sym typeface="Courier New"/>
              </a:rPr>
              <a:t>+----+----------+-----+-----------+----------+</a:t>
            </a:r>
            <a:endParaRPr sz="1150">
              <a:solidFill>
                <a:schemeClr val="dk1"/>
              </a:solidFill>
              <a:highlight>
                <a:srgbClr val="EEEEEE"/>
              </a:highlight>
              <a:latin typeface="Courier New"/>
              <a:ea typeface="Courier New"/>
              <a:cs typeface="Courier New"/>
              <a:sym typeface="Courier New"/>
            </a:endParaRPr>
          </a:p>
        </p:txBody>
      </p:sp>
    </p:spTree>
    <p:extLst>
      <p:ext uri="{BB962C8B-B14F-4D97-AF65-F5344CB8AC3E}">
        <p14:creationId xmlns:p14="http://schemas.microsoft.com/office/powerpoint/2010/main" val="4830992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106" y="362309"/>
            <a:ext cx="5762445" cy="430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22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 on multiple table: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280" y="974784"/>
            <a:ext cx="5952226" cy="379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7076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p:txBody>
          <a:bodyPr/>
          <a:lstStyle/>
          <a:p>
            <a:endParaRPr lang="en-IN"/>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2865"/>
          <a:stretch/>
        </p:blipFill>
        <p:spPr bwMode="auto">
          <a:xfrm>
            <a:off x="311120" y="388189"/>
            <a:ext cx="8002587" cy="4132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341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258" r="16143"/>
          <a:stretch/>
        </p:blipFill>
        <p:spPr bwMode="auto">
          <a:xfrm>
            <a:off x="155845" y="474452"/>
            <a:ext cx="7896131" cy="442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2307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8F3ACE-1D39-4EA7-AB25-7A20F7FDD2DD}"/>
              </a:ext>
            </a:extLst>
          </p:cNvPr>
          <p:cNvSpPr>
            <a:spLocks noGrp="1"/>
          </p:cNvSpPr>
          <p:nvPr>
            <p:ph type="title"/>
          </p:nvPr>
        </p:nvSpPr>
        <p:spPr/>
        <p:txBody>
          <a:bodyPr>
            <a:normAutofit fontScale="90000"/>
          </a:bodyPr>
          <a:lstStyle/>
          <a:p>
            <a:r>
              <a:rPr lang="en-IN" b="1" i="0" dirty="0">
                <a:solidFill>
                  <a:srgbClr val="333333"/>
                </a:solidFill>
                <a:effectLst/>
                <a:latin typeface="Roboto" panose="02000000000000000000" pitchFamily="2" charset="0"/>
              </a:rPr>
              <a:t>Triggers</a:t>
            </a:r>
            <a:br>
              <a:rPr lang="en-IN" b="1" i="0" dirty="0">
                <a:solidFill>
                  <a:srgbClr val="333333"/>
                </a:solidFill>
                <a:effectLst/>
                <a:latin typeface="Roboto" panose="02000000000000000000" pitchFamily="2" charset="0"/>
              </a:rPr>
            </a:br>
            <a:endParaRPr lang="en-IN" dirty="0"/>
          </a:p>
        </p:txBody>
      </p:sp>
      <p:sp>
        <p:nvSpPr>
          <p:cNvPr id="3" name="Text Placeholder 2">
            <a:extLst>
              <a:ext uri="{FF2B5EF4-FFF2-40B4-BE49-F238E27FC236}">
                <a16:creationId xmlns:a16="http://schemas.microsoft.com/office/drawing/2014/main" xmlns="" id="{E0E8D850-96A5-4462-9726-F1538D734398}"/>
              </a:ext>
            </a:extLst>
          </p:cNvPr>
          <p:cNvSpPr>
            <a:spLocks noGrp="1"/>
          </p:cNvSpPr>
          <p:nvPr>
            <p:ph type="body" idx="1"/>
          </p:nvPr>
        </p:nvSpPr>
        <p:spPr/>
        <p:txBody>
          <a:bodyPr>
            <a:normAutofit/>
          </a:body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Triggers are the SQL statements that are </a:t>
            </a:r>
            <a:r>
              <a:rPr lang="en-US" sz="2400" b="1" i="0" dirty="0">
                <a:solidFill>
                  <a:srgbClr val="333333"/>
                </a:solidFill>
                <a:effectLst/>
                <a:latin typeface="Times New Roman" panose="02020603050405020304" pitchFamily="18" charset="0"/>
                <a:cs typeface="Times New Roman" panose="02020603050405020304" pitchFamily="18" charset="0"/>
              </a:rPr>
              <a:t>automatically executed</a:t>
            </a:r>
            <a:r>
              <a:rPr lang="en-US" sz="2400" b="0" i="0" dirty="0">
                <a:solidFill>
                  <a:srgbClr val="333333"/>
                </a:solidFill>
                <a:effectLst/>
                <a:latin typeface="Times New Roman" panose="02020603050405020304" pitchFamily="18" charset="0"/>
                <a:cs typeface="Times New Roman" panose="02020603050405020304" pitchFamily="18" charset="0"/>
              </a:rPr>
              <a:t> when there is any change in the database. The triggers are executed</a:t>
            </a:r>
            <a:r>
              <a:rPr lang="en-US" sz="2400" b="1" i="0" dirty="0">
                <a:solidFill>
                  <a:srgbClr val="333333"/>
                </a:solidFill>
                <a:effectLst/>
                <a:latin typeface="Times New Roman" panose="02020603050405020304" pitchFamily="18" charset="0"/>
                <a:cs typeface="Times New Roman" panose="02020603050405020304" pitchFamily="18" charset="0"/>
              </a:rPr>
              <a:t> in response to certain events</a:t>
            </a:r>
            <a:r>
              <a:rPr lang="en-US" sz="2400" b="0" i="0" dirty="0">
                <a:solidFill>
                  <a:srgbClr val="333333"/>
                </a:solidFill>
                <a:effectLst/>
                <a:latin typeface="Times New Roman" panose="02020603050405020304" pitchFamily="18" charset="0"/>
                <a:cs typeface="Times New Roman" panose="02020603050405020304" pitchFamily="18" charset="0"/>
              </a:rPr>
              <a:t>(INSERT, UPDATE or DELETE) in a particular table. These triggers help in maintaining the integrity of the data by changing the data of the database in a systematic fashion.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0739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b="1" dirty="0"/>
              <a:t>In Structured Query Language, triggers are called only either before or after the below events:</a:t>
            </a:r>
            <a:endParaRPr lang="en-US" dirty="0"/>
          </a:p>
          <a:p>
            <a:pPr>
              <a:buFont typeface="+mj-lt"/>
              <a:buAutoNum type="arabicPeriod"/>
            </a:pPr>
            <a:r>
              <a:rPr lang="en-US" b="1" dirty="0"/>
              <a:t>INSERT Event:</a:t>
            </a:r>
            <a:r>
              <a:rPr lang="en-US" dirty="0"/>
              <a:t> This event is called when the new row is entered in the table.</a:t>
            </a:r>
          </a:p>
          <a:p>
            <a:pPr>
              <a:buFont typeface="+mj-lt"/>
              <a:buAutoNum type="arabicPeriod"/>
            </a:pPr>
            <a:r>
              <a:rPr lang="en-US" b="1" dirty="0"/>
              <a:t>UPDATE Event:</a:t>
            </a:r>
            <a:r>
              <a:rPr lang="en-US" dirty="0"/>
              <a:t> This event is called when the existing record is changed or modified in the table.</a:t>
            </a:r>
          </a:p>
          <a:p>
            <a:pPr>
              <a:buFont typeface="+mj-lt"/>
              <a:buAutoNum type="arabicPeriod"/>
            </a:pPr>
            <a:r>
              <a:rPr lang="en-US" b="1" dirty="0"/>
              <a:t>DELETE Event:</a:t>
            </a:r>
            <a:r>
              <a:rPr lang="en-US" dirty="0"/>
              <a:t> This event is called when the existing record is removed from the table.</a:t>
            </a:r>
          </a:p>
          <a:p>
            <a:endParaRPr lang="en-IN" dirty="0"/>
          </a:p>
        </p:txBody>
      </p:sp>
    </p:spTree>
    <p:extLst>
      <p:ext uri="{BB962C8B-B14F-4D97-AF65-F5344CB8AC3E}">
        <p14:creationId xmlns:p14="http://schemas.microsoft.com/office/powerpoint/2010/main" val="19204227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F1B4201-55EF-4956-BCAC-8CF0B1C6B37D}"/>
              </a:ext>
            </a:extLst>
          </p:cNvPr>
          <p:cNvSpPr>
            <a:spLocks noGrp="1"/>
          </p:cNvSpPr>
          <p:nvPr>
            <p:ph type="body" idx="1"/>
          </p:nvPr>
        </p:nvSpPr>
        <p:spPr>
          <a:xfrm>
            <a:off x="311700" y="766482"/>
            <a:ext cx="8520600" cy="3802393"/>
          </a:xfrm>
        </p:spPr>
        <p:txBody>
          <a:bodyPr>
            <a:normAutofit/>
          </a:bodyPr>
          <a:lstStyle/>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create trigger </a:t>
            </a:r>
            <a:r>
              <a:rPr lang="en-US" sz="2800" b="1" i="0" dirty="0" err="1">
                <a:solidFill>
                  <a:srgbClr val="990000"/>
                </a:solidFill>
                <a:effectLst/>
                <a:latin typeface="Times New Roman" panose="02020603050405020304" pitchFamily="18" charset="0"/>
                <a:cs typeface="Times New Roman" panose="02020603050405020304" pitchFamily="18" charset="0"/>
              </a:rPr>
              <a:t>Trigger_name</a:t>
            </a:r>
            <a:endParaRPr lang="en-US" sz="2800" b="1" i="0" dirty="0">
              <a:solidFill>
                <a:srgbClr val="990000"/>
              </a:solidFill>
              <a:effectLst/>
              <a:latin typeface="Times New Roman" panose="02020603050405020304" pitchFamily="18" charset="0"/>
              <a:cs typeface="Times New Roman" panose="02020603050405020304" pitchFamily="18" charset="0"/>
            </a:endParaRPr>
          </a:p>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 (before | after) </a:t>
            </a:r>
          </a:p>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[insert | update | delete] </a:t>
            </a:r>
          </a:p>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on [</a:t>
            </a:r>
            <a:r>
              <a:rPr lang="en-US" sz="2800" b="0" i="0" dirty="0" err="1">
                <a:solidFill>
                  <a:srgbClr val="333333"/>
                </a:solidFill>
                <a:effectLst/>
                <a:latin typeface="Times New Roman" panose="02020603050405020304" pitchFamily="18" charset="0"/>
                <a:cs typeface="Times New Roman" panose="02020603050405020304" pitchFamily="18" charset="0"/>
              </a:rPr>
              <a:t>table_name</a:t>
            </a:r>
            <a:r>
              <a:rPr lang="en-US" sz="2800" b="0" i="0" dirty="0">
                <a:solidFill>
                  <a:srgbClr val="333333"/>
                </a:solidFill>
                <a:effectLst/>
                <a:latin typeface="Times New Roman" panose="02020603050405020304" pitchFamily="18" charset="0"/>
                <a:cs typeface="Times New Roman" panose="02020603050405020304" pitchFamily="18" charset="0"/>
              </a:rPr>
              <a:t>]</a:t>
            </a:r>
          </a:p>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en-US" sz="2800" b="1" i="0" dirty="0">
                <a:solidFill>
                  <a:srgbClr val="333333"/>
                </a:solidFill>
                <a:effectLst/>
                <a:latin typeface="Times New Roman" panose="02020603050405020304" pitchFamily="18" charset="0"/>
                <a:cs typeface="Times New Roman" panose="02020603050405020304" pitchFamily="18" charset="0"/>
              </a:rPr>
              <a:t>for</a:t>
            </a:r>
            <a:r>
              <a:rPr lang="en-US" sz="2800" b="0" i="0" dirty="0">
                <a:solidFill>
                  <a:srgbClr val="333333"/>
                </a:solidFill>
                <a:effectLst/>
                <a:latin typeface="Times New Roman" panose="02020603050405020304" pitchFamily="18" charset="0"/>
                <a:cs typeface="Times New Roman" panose="02020603050405020304" pitchFamily="18" charset="0"/>
              </a:rPr>
              <a:t> each row] </a:t>
            </a:r>
          </a:p>
          <a:p>
            <a:pPr marL="114300" indent="0">
              <a:buNone/>
            </a:pPr>
            <a:r>
              <a:rPr lang="en-US" sz="2800" b="0" i="0" dirty="0">
                <a:solidFill>
                  <a:srgbClr val="333333"/>
                </a:solidFill>
                <a:effectLst/>
                <a:latin typeface="Times New Roman" panose="02020603050405020304" pitchFamily="18" charset="0"/>
                <a:cs typeface="Times New Roman" panose="02020603050405020304" pitchFamily="18" charset="0"/>
              </a:rPr>
              <a:t>[</a:t>
            </a:r>
            <a:r>
              <a:rPr lang="en-US" sz="2800" b="0" i="0" dirty="0" err="1">
                <a:solidFill>
                  <a:srgbClr val="333333"/>
                </a:solidFill>
                <a:effectLst/>
                <a:latin typeface="Times New Roman" panose="02020603050405020304" pitchFamily="18" charset="0"/>
                <a:cs typeface="Times New Roman" panose="02020603050405020304" pitchFamily="18" charset="0"/>
              </a:rPr>
              <a:t>trigger_body</a:t>
            </a:r>
            <a:r>
              <a:rPr lang="en-US" sz="2800" b="0" i="0" dirty="0">
                <a:solidFill>
                  <a:srgbClr val="333333"/>
                </a:solidFill>
                <a:effectLst/>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26499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241C786-52E5-40FC-A79D-C6BCB5774A3C}"/>
              </a:ext>
            </a:extLst>
          </p:cNvPr>
          <p:cNvSpPr>
            <a:spLocks noGrp="1"/>
          </p:cNvSpPr>
          <p:nvPr>
            <p:ph type="body" idx="1"/>
          </p:nvPr>
        </p:nvSpPr>
        <p:spPr>
          <a:xfrm>
            <a:off x="311700" y="363070"/>
            <a:ext cx="8520600" cy="4659305"/>
          </a:xfrm>
        </p:spPr>
        <p:txBody>
          <a:bodyPr>
            <a:normAutofit fontScale="92500" lnSpcReduction="20000"/>
          </a:bodyPr>
          <a:lstStyle/>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CREATE TRIGGER:</a:t>
            </a:r>
            <a:r>
              <a:rPr lang="en-US" sz="2200" b="0" i="0" dirty="0">
                <a:solidFill>
                  <a:srgbClr val="333333"/>
                </a:solidFill>
                <a:effectLst/>
                <a:latin typeface="Times New Roman" panose="02020603050405020304" pitchFamily="18" charset="0"/>
                <a:cs typeface="Times New Roman" panose="02020603050405020304" pitchFamily="18" charset="0"/>
              </a:rPr>
              <a:t> These two keywords specify that a triggered block is going to be declared.</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TRIGGER_NAME: </a:t>
            </a:r>
            <a:r>
              <a:rPr lang="en-US" sz="2200" b="0" i="0" dirty="0">
                <a:solidFill>
                  <a:srgbClr val="333333"/>
                </a:solidFill>
                <a:effectLst/>
                <a:latin typeface="Times New Roman" panose="02020603050405020304" pitchFamily="18" charset="0"/>
                <a:cs typeface="Times New Roman" panose="02020603050405020304" pitchFamily="18" charset="0"/>
              </a:rPr>
              <a:t>It creates or replaces an existing trigger with the </a:t>
            </a:r>
            <a:r>
              <a:rPr lang="en-US" sz="2200" b="0" i="0" dirty="0" err="1">
                <a:solidFill>
                  <a:srgbClr val="333333"/>
                </a:solidFill>
                <a:effectLst/>
                <a:latin typeface="Times New Roman" panose="02020603050405020304" pitchFamily="18" charset="0"/>
                <a:cs typeface="Times New Roman" panose="02020603050405020304" pitchFamily="18" charset="0"/>
              </a:rPr>
              <a:t>Trigger_name</a:t>
            </a:r>
            <a:r>
              <a:rPr lang="en-US" sz="2200" b="0" i="0" dirty="0">
                <a:solidFill>
                  <a:srgbClr val="333333"/>
                </a:solidFill>
                <a:effectLst/>
                <a:latin typeface="Times New Roman" panose="02020603050405020304" pitchFamily="18" charset="0"/>
                <a:cs typeface="Times New Roman" panose="02020603050405020304" pitchFamily="18" charset="0"/>
              </a:rPr>
              <a:t>. The trigger name should be unique.</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BEFORE | AFTER:</a:t>
            </a:r>
            <a:r>
              <a:rPr lang="en-US" sz="2200" b="0" i="0" dirty="0">
                <a:solidFill>
                  <a:srgbClr val="333333"/>
                </a:solidFill>
                <a:effectLst/>
                <a:latin typeface="Times New Roman" panose="02020603050405020304" pitchFamily="18" charset="0"/>
                <a:cs typeface="Times New Roman" panose="02020603050405020304" pitchFamily="18" charset="0"/>
              </a:rPr>
              <a:t> It specifies when the trigger will be initiated i.e. before the ongoing event or after the ongoing event.</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INSERT | UPDATE | DELETE</a:t>
            </a:r>
            <a:r>
              <a:rPr lang="en-US" sz="2200" b="0" i="0" dirty="0">
                <a:solidFill>
                  <a:srgbClr val="333333"/>
                </a:solidFill>
                <a:effectLst/>
                <a:latin typeface="Times New Roman" panose="02020603050405020304" pitchFamily="18" charset="0"/>
                <a:cs typeface="Times New Roman" panose="02020603050405020304" pitchFamily="18" charset="0"/>
              </a:rPr>
              <a:t>: These are the DML operations and we can use either of them in a given trigger.</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ON[TABLE_NAME]:</a:t>
            </a:r>
            <a:r>
              <a:rPr lang="en-US" sz="2200" b="0" i="0" dirty="0">
                <a:solidFill>
                  <a:srgbClr val="333333"/>
                </a:solidFill>
                <a:effectLst/>
                <a:latin typeface="Times New Roman" panose="02020603050405020304" pitchFamily="18" charset="0"/>
                <a:cs typeface="Times New Roman" panose="02020603050405020304" pitchFamily="18" charset="0"/>
              </a:rPr>
              <a:t> It specifies the name of the table on which the trigger is going to be applied.</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FOR EACH ROW: </a:t>
            </a:r>
            <a:r>
              <a:rPr lang="en-US" sz="2200" b="0" i="0" dirty="0">
                <a:solidFill>
                  <a:srgbClr val="333333"/>
                </a:solidFill>
                <a:effectLst/>
                <a:latin typeface="Times New Roman" panose="02020603050405020304" pitchFamily="18" charset="0"/>
                <a:cs typeface="Times New Roman" panose="02020603050405020304" pitchFamily="18" charset="0"/>
              </a:rPr>
              <a:t>Row-level trigger gets executed when any row value of any column changes.</a:t>
            </a:r>
          </a:p>
          <a:p>
            <a:pPr algn="l">
              <a:buFont typeface="+mj-lt"/>
              <a:buAutoNum type="arabicPeriod"/>
            </a:pPr>
            <a:r>
              <a:rPr lang="en-US" sz="2200" b="1" i="0" dirty="0">
                <a:solidFill>
                  <a:srgbClr val="333333"/>
                </a:solidFill>
                <a:effectLst/>
                <a:latin typeface="Times New Roman" panose="02020603050405020304" pitchFamily="18" charset="0"/>
                <a:cs typeface="Times New Roman" panose="02020603050405020304" pitchFamily="18" charset="0"/>
              </a:rPr>
              <a:t>TRIGGER BODY:</a:t>
            </a:r>
            <a:r>
              <a:rPr lang="en-US" sz="2200" b="0" i="0" dirty="0">
                <a:solidFill>
                  <a:srgbClr val="333333"/>
                </a:solidFill>
                <a:effectLst/>
                <a:latin typeface="Times New Roman" panose="02020603050405020304" pitchFamily="18" charset="0"/>
                <a:cs typeface="Times New Roman" panose="02020603050405020304" pitchFamily="18" charset="0"/>
              </a:rPr>
              <a:t> It consists of queries that need to be executed when the trigger is called.</a:t>
            </a:r>
          </a:p>
          <a:p>
            <a:endParaRPr lang="en-IN" dirty="0"/>
          </a:p>
        </p:txBody>
      </p:sp>
    </p:spTree>
    <p:extLst>
      <p:ext uri="{BB962C8B-B14F-4D97-AF65-F5344CB8AC3E}">
        <p14:creationId xmlns:p14="http://schemas.microsoft.com/office/powerpoint/2010/main" val="119460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a:spLocks noGrp="1"/>
          </p:cNvSpPr>
          <p:nvPr>
            <p:ph type="body" idx="1"/>
          </p:nvPr>
        </p:nvSpPr>
        <p:spPr>
          <a:xfrm>
            <a:off x="311700" y="145675"/>
            <a:ext cx="8520600" cy="44232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440"/>
              <a:buNone/>
            </a:pPr>
            <a:r>
              <a:rPr lang="en" sz="1600" b="1" dirty="0">
                <a:solidFill>
                  <a:srgbClr val="FF0000"/>
                </a:solidFill>
                <a:highlight>
                  <a:srgbClr val="FFFFFF"/>
                </a:highlight>
              </a:rPr>
              <a:t>3. UPDATE Command </a:t>
            </a:r>
            <a:r>
              <a:rPr lang="en" b="1" dirty="0">
                <a:solidFill>
                  <a:srgbClr val="FF0000"/>
                </a:solidFill>
                <a:highlight>
                  <a:srgbClr val="FFFFFF"/>
                </a:highlight>
              </a:rPr>
              <a:t/>
            </a:r>
            <a:br>
              <a:rPr lang="en" b="1" dirty="0">
                <a:solidFill>
                  <a:srgbClr val="FF0000"/>
                </a:solidFill>
                <a:highlight>
                  <a:srgbClr val="FFFFFF"/>
                </a:highlight>
              </a:rPr>
            </a:br>
            <a:endParaRPr dirty="0">
              <a:solidFill>
                <a:srgbClr val="FF0000"/>
              </a:solidFill>
              <a:highlight>
                <a:srgbClr val="FFFFFF"/>
              </a:highlight>
              <a:latin typeface="Courier New"/>
              <a:ea typeface="Courier New"/>
              <a:cs typeface="Courier New"/>
              <a:sym typeface="Courier New"/>
            </a:endParaRPr>
          </a:p>
          <a:p>
            <a:pPr marL="0" lvl="0" indent="0" algn="l" rtl="0">
              <a:lnSpc>
                <a:spcPct val="105000"/>
              </a:lnSpc>
              <a:spcBef>
                <a:spcPts val="1200"/>
              </a:spcBef>
              <a:spcAft>
                <a:spcPts val="0"/>
              </a:spcAft>
              <a:buSzPts val="440"/>
              <a:buNone/>
            </a:pPr>
            <a:r>
              <a:rPr lang="en" dirty="0">
                <a:solidFill>
                  <a:srgbClr val="273239"/>
                </a:solidFill>
                <a:highlight>
                  <a:srgbClr val="FFFFFF"/>
                </a:highlight>
              </a:rPr>
              <a:t>This command is used to alter existing table records. Within a table, it modifies data from one or more records. This command is used to alter the data which is already present in a table.</a:t>
            </a:r>
            <a:endParaRPr dirty="0">
              <a:solidFill>
                <a:srgbClr val="273239"/>
              </a:solidFill>
              <a:highlight>
                <a:srgbClr val="FFFFFF"/>
              </a:highlight>
            </a:endParaRPr>
          </a:p>
          <a:p>
            <a:pPr marL="0" lvl="0" indent="0" algn="l" rtl="0">
              <a:lnSpc>
                <a:spcPct val="105000"/>
              </a:lnSpc>
              <a:spcBef>
                <a:spcPts val="1200"/>
              </a:spcBef>
              <a:spcAft>
                <a:spcPts val="0"/>
              </a:spcAft>
              <a:buSzPts val="440"/>
              <a:buNone/>
            </a:pPr>
            <a:r>
              <a:rPr lang="en" dirty="0">
                <a:solidFill>
                  <a:srgbClr val="273239"/>
                </a:solidFill>
                <a:highlight>
                  <a:srgbClr val="FFFFFF"/>
                </a:highlight>
              </a:rPr>
              <a:t/>
            </a:r>
            <a:br>
              <a:rPr lang="en" dirty="0">
                <a:solidFill>
                  <a:srgbClr val="273239"/>
                </a:solidFill>
                <a:highlight>
                  <a:srgbClr val="FFFFFF"/>
                </a:highlight>
              </a:rPr>
            </a:br>
            <a:r>
              <a:rPr lang="en" b="1" dirty="0">
                <a:solidFill>
                  <a:srgbClr val="273239"/>
                </a:solidFill>
                <a:highlight>
                  <a:srgbClr val="FFFFFF"/>
                </a:highlight>
              </a:rPr>
              <a:t>Syntax :</a:t>
            </a:r>
            <a:br>
              <a:rPr lang="en" b="1" dirty="0">
                <a:solidFill>
                  <a:srgbClr val="273239"/>
                </a:solidFill>
                <a:highlight>
                  <a:srgbClr val="FFFFFF"/>
                </a:highlight>
              </a:rPr>
            </a:br>
            <a:r>
              <a:rPr lang="en" dirty="0">
                <a:solidFill>
                  <a:srgbClr val="273239"/>
                </a:solidFill>
                <a:highlight>
                  <a:srgbClr val="FFFFFF"/>
                </a:highlight>
              </a:rPr>
              <a:t>UPDATE &lt;table_name&gt;SET &lt;column_name = value&gt;WHERE condition;</a:t>
            </a:r>
            <a:endParaRPr dirty="0">
              <a:solidFill>
                <a:srgbClr val="273239"/>
              </a:solidFill>
              <a:highlight>
                <a:srgbClr val="FFFFFF"/>
              </a:highlight>
            </a:endParaRPr>
          </a:p>
          <a:p>
            <a:pPr marL="0" lvl="0" indent="0" algn="l" rtl="0">
              <a:lnSpc>
                <a:spcPct val="105000"/>
              </a:lnSpc>
              <a:spcBef>
                <a:spcPts val="1200"/>
              </a:spcBef>
              <a:spcAft>
                <a:spcPts val="1200"/>
              </a:spcAft>
              <a:buSzPts val="440"/>
              <a:buNone/>
            </a:pPr>
            <a:r>
              <a:rPr lang="en" dirty="0">
                <a:solidFill>
                  <a:srgbClr val="273239"/>
                </a:solidFill>
                <a:highlight>
                  <a:srgbClr val="FFFFFF"/>
                </a:highlight>
              </a:rPr>
              <a:t/>
            </a:r>
            <a:br>
              <a:rPr lang="en" dirty="0">
                <a:solidFill>
                  <a:srgbClr val="273239"/>
                </a:solidFill>
                <a:highlight>
                  <a:srgbClr val="FFFFFF"/>
                </a:highlight>
              </a:rPr>
            </a:br>
            <a:r>
              <a:rPr lang="en" dirty="0">
                <a:solidFill>
                  <a:srgbClr val="273239"/>
                </a:solidFill>
                <a:highlight>
                  <a:srgbClr val="FFFFFF"/>
                </a:highlight>
              </a:rPr>
              <a:t> </a:t>
            </a:r>
            <a:r>
              <a:rPr lang="en" b="1" dirty="0">
                <a:solidFill>
                  <a:srgbClr val="273239"/>
                </a:solidFill>
                <a:highlight>
                  <a:srgbClr val="FFFFFF"/>
                </a:highlight>
              </a:rPr>
              <a:t>Example :</a:t>
            </a:r>
            <a:br>
              <a:rPr lang="en" b="1" dirty="0">
                <a:solidFill>
                  <a:srgbClr val="273239"/>
                </a:solidFill>
                <a:highlight>
                  <a:srgbClr val="FFFFFF"/>
                </a:highlight>
              </a:rPr>
            </a:br>
            <a:r>
              <a:rPr lang="en" dirty="0">
                <a:solidFill>
                  <a:srgbClr val="273239"/>
                </a:solidFill>
                <a:highlight>
                  <a:srgbClr val="FFFFFF"/>
                </a:highlight>
              </a:rPr>
              <a:t>UPDATE students SET due_fees = 20000 WHERE stu_name = 'Mini';</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32012"/>
            <a:ext cx="8520600" cy="4640239"/>
          </a:xfrm>
        </p:spPr>
        <p:txBody>
          <a:bodyPr/>
          <a:lstStyle/>
          <a:p>
            <a:r>
              <a:rPr lang="en-US" dirty="0"/>
              <a:t>Triggers can be broadly classified into Row Level and Statement Level triggers. </a:t>
            </a:r>
          </a:p>
          <a:p>
            <a:r>
              <a:rPr lang="en-US" dirty="0"/>
              <a:t>Broadly, these can be differentiated as:</a:t>
            </a:r>
          </a:p>
        </p:txBody>
      </p:sp>
      <p:graphicFrame>
        <p:nvGraphicFramePr>
          <p:cNvPr id="6" name="Table 5"/>
          <p:cNvGraphicFramePr>
            <a:graphicFrameLocks noGrp="1"/>
          </p:cNvGraphicFramePr>
          <p:nvPr>
            <p:extLst>
              <p:ext uri="{D42A27DB-BD31-4B8C-83A1-F6EECF244321}">
                <p14:modId xmlns:p14="http://schemas.microsoft.com/office/powerpoint/2010/main" val="794741343"/>
              </p:ext>
            </p:extLst>
          </p:nvPr>
        </p:nvGraphicFramePr>
        <p:xfrm>
          <a:off x="297502" y="1531176"/>
          <a:ext cx="8521700" cy="2829512"/>
        </p:xfrm>
        <a:graphic>
          <a:graphicData uri="http://schemas.openxmlformats.org/drawingml/2006/table">
            <a:tbl>
              <a:tblPr/>
              <a:tblGrid>
                <a:gridCol w="4274498"/>
                <a:gridCol w="4247202"/>
              </a:tblGrid>
              <a:tr h="402049">
                <a:tc>
                  <a:txBody>
                    <a:bodyPr/>
                    <a:lstStyle/>
                    <a:p>
                      <a:pPr algn="ctr" fontAlgn="base"/>
                      <a:r>
                        <a:rPr lang="en-US" sz="1600" b="1" dirty="0">
                          <a:effectLst/>
                          <a:latin typeface="Times New Roman" panose="02020603050405020304" pitchFamily="18" charset="0"/>
                          <a:cs typeface="Times New Roman" panose="02020603050405020304" pitchFamily="18" charset="0"/>
                        </a:rPr>
                        <a:t>Row Level Triggers</a:t>
                      </a:r>
                    </a:p>
                  </a:txBody>
                  <a:tcPr marL="38100" marR="3810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600" b="1">
                          <a:effectLst/>
                          <a:latin typeface="Times New Roman" panose="02020603050405020304" pitchFamily="18" charset="0"/>
                          <a:cs typeface="Times New Roman" panose="02020603050405020304" pitchFamily="18" charset="0"/>
                        </a:rPr>
                        <a:t>Statement Level Triggers</a:t>
                      </a:r>
                    </a:p>
                  </a:txBody>
                  <a:tcPr marL="95250" marR="9525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754723">
                <a:tc>
                  <a:txBody>
                    <a:bodyPr/>
                    <a:lstStyle/>
                    <a:p>
                      <a:pPr algn="l" fontAlgn="base"/>
                      <a:r>
                        <a:rPr lang="en-US" sz="1800" b="0">
                          <a:effectLst/>
                          <a:latin typeface="Times New Roman" panose="02020603050405020304" pitchFamily="18" charset="0"/>
                          <a:cs typeface="Times New Roman" panose="02020603050405020304" pitchFamily="18" charset="0"/>
                        </a:rPr>
                        <a:t>Row level triggers executes once for each and every row in the transaction.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0">
                          <a:effectLst/>
                          <a:latin typeface="Times New Roman" panose="02020603050405020304" pitchFamily="18" charset="0"/>
                          <a:cs typeface="Times New Roman" panose="02020603050405020304" pitchFamily="18" charset="0"/>
                        </a:rPr>
                        <a:t>Statement level triggers executes only once for each single transaction.</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1579832">
                <a:tc>
                  <a:txBody>
                    <a:bodyPr/>
                    <a:lstStyle/>
                    <a:p>
                      <a:pPr algn="l" fontAlgn="base"/>
                      <a:r>
                        <a:rPr lang="en-US" sz="1800" b="0" dirty="0">
                          <a:effectLst/>
                          <a:latin typeface="Times New Roman" panose="02020603050405020304" pitchFamily="18" charset="0"/>
                          <a:cs typeface="Times New Roman" panose="02020603050405020304" pitchFamily="18" charset="0"/>
                        </a:rPr>
                        <a:t>Example: If 1500 rows are to be inserted into a table, the row level trigger would execute 1500 times.</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800" b="0" dirty="0">
                          <a:effectLst/>
                          <a:latin typeface="Times New Roman" panose="02020603050405020304" pitchFamily="18" charset="0"/>
                          <a:cs typeface="Times New Roman" panose="02020603050405020304" pitchFamily="18" charset="0"/>
                        </a:rPr>
                        <a:t>Example: If 1500 rows are to be inserted into a table, the statement level trigger would execute only once.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1275061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1</a:t>
            </a:r>
            <a:endParaRPr lang="en-IN" dirty="0"/>
          </a:p>
        </p:txBody>
      </p:sp>
      <p:sp>
        <p:nvSpPr>
          <p:cNvPr id="3" name="Text Placeholder 2"/>
          <p:cNvSpPr>
            <a:spLocks noGrp="1"/>
          </p:cNvSpPr>
          <p:nvPr>
            <p:ph type="body" idx="1"/>
          </p:nvPr>
        </p:nvSpPr>
        <p:spPr/>
        <p:txBody>
          <a:bodyPr/>
          <a:lstStyle/>
          <a:p>
            <a:pPr marL="114300" indent="0">
              <a:buNone/>
            </a:pPr>
            <a:r>
              <a:rPr lang="en-US" dirty="0"/>
              <a:t>CREATE OR REPLACE TRIGGER </a:t>
            </a:r>
            <a:r>
              <a:rPr lang="en-US" dirty="0" err="1"/>
              <a:t>before_insert_employee</a:t>
            </a:r>
            <a:r>
              <a:rPr lang="en-US" dirty="0"/>
              <a:t/>
            </a:r>
            <a:br>
              <a:rPr lang="en-US" dirty="0"/>
            </a:br>
            <a:r>
              <a:rPr lang="en-US" dirty="0"/>
              <a:t>BEFORE INSERT</a:t>
            </a:r>
            <a:br>
              <a:rPr lang="en-US" dirty="0"/>
            </a:br>
            <a:r>
              <a:rPr lang="en-US" dirty="0"/>
              <a:t>ON employee</a:t>
            </a:r>
            <a:br>
              <a:rPr lang="en-US" dirty="0"/>
            </a:br>
            <a:r>
              <a:rPr lang="en-US" dirty="0"/>
              <a:t>FOR EACH ROW</a:t>
            </a:r>
            <a:br>
              <a:rPr lang="en-US" dirty="0"/>
            </a:br>
            <a:r>
              <a:rPr lang="en-US" dirty="0"/>
              <a:t>BEGIN</a:t>
            </a:r>
            <a:br>
              <a:rPr lang="en-US" dirty="0"/>
            </a:br>
            <a:r>
              <a:rPr lang="en-US" dirty="0"/>
              <a:t>INSERT INTO VEHICLE VALUES('VH010','Honda','100','Kanpur');</a:t>
            </a:r>
            <a:br>
              <a:rPr lang="en-US" dirty="0"/>
            </a:br>
            <a:r>
              <a:rPr lang="en-US" dirty="0"/>
              <a:t>END;</a:t>
            </a:r>
            <a:endParaRPr lang="en-IN" dirty="0"/>
          </a:p>
        </p:txBody>
      </p:sp>
    </p:spTree>
    <p:extLst>
      <p:ext uri="{BB962C8B-B14F-4D97-AF65-F5344CB8AC3E}">
        <p14:creationId xmlns:p14="http://schemas.microsoft.com/office/powerpoint/2010/main" val="33242009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14300" indent="0">
              <a:buNone/>
            </a:pPr>
            <a:r>
              <a:rPr lang="en-US" dirty="0"/>
              <a:t>If we look at the above example we can see that this trigger is applied on the employee table and it will be fired whenever a BEFORE INSERT operation happens on the employee table. So, whenever an insert command is executed by any user. This trigger will fire just before the insert operation is executed and it will first insert the given data into the Vehicle table before data is inserted in the employee table.</a:t>
            </a:r>
            <a:endParaRPr lang="en-IN" dirty="0"/>
          </a:p>
        </p:txBody>
      </p:sp>
    </p:spTree>
    <p:extLst>
      <p:ext uri="{BB962C8B-B14F-4D97-AF65-F5344CB8AC3E}">
        <p14:creationId xmlns:p14="http://schemas.microsoft.com/office/powerpoint/2010/main" val="41291392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4D0187E-CC27-4995-AA34-D87D157188DF}"/>
              </a:ext>
            </a:extLst>
          </p:cNvPr>
          <p:cNvSpPr>
            <a:spLocks noGrp="1"/>
          </p:cNvSpPr>
          <p:nvPr>
            <p:ph type="body" idx="1"/>
          </p:nvPr>
        </p:nvSpPr>
        <p:spPr>
          <a:xfrm>
            <a:off x="311700" y="470647"/>
            <a:ext cx="8520600" cy="4098228"/>
          </a:xfrm>
        </p:spPr>
        <p:txBody>
          <a:bodyPr/>
          <a:lstStyle/>
          <a:p>
            <a:pPr algn="l"/>
            <a:r>
              <a:rPr lang="en-US" b="1" i="0" dirty="0" smtClean="0">
                <a:solidFill>
                  <a:srgbClr val="333333"/>
                </a:solidFill>
                <a:effectLst/>
                <a:latin typeface="Roboto" panose="02000000000000000000" pitchFamily="2" charset="0"/>
              </a:rPr>
              <a:t>Example 2</a:t>
            </a:r>
            <a:endParaRPr lang="en-US" b="1" i="0" dirty="0">
              <a:solidFill>
                <a:srgbClr val="333333"/>
              </a:solidFill>
              <a:effectLst/>
              <a:latin typeface="Roboto" panose="02000000000000000000" pitchFamily="2" charset="0"/>
            </a:endParaRPr>
          </a:p>
          <a:p>
            <a:pPr algn="l"/>
            <a:r>
              <a:rPr lang="en-US" b="0" i="0" dirty="0">
                <a:solidFill>
                  <a:srgbClr val="333333"/>
                </a:solidFill>
                <a:effectLst/>
                <a:latin typeface="PT Serif" panose="020B0604020202020204" pitchFamily="18" charset="0"/>
              </a:rPr>
              <a:t>Suppose we have a table named </a:t>
            </a:r>
            <a:r>
              <a:rPr lang="en-US" b="1" i="0" dirty="0">
                <a:solidFill>
                  <a:srgbClr val="333333"/>
                </a:solidFill>
                <a:effectLst/>
                <a:latin typeface="PT Serif" panose="020B0604020202020204" pitchFamily="18" charset="0"/>
              </a:rPr>
              <a:t>Student</a:t>
            </a:r>
            <a:r>
              <a:rPr lang="en-US" b="0" i="0" dirty="0">
                <a:solidFill>
                  <a:srgbClr val="333333"/>
                </a:solidFill>
                <a:effectLst/>
                <a:latin typeface="PT Serif" panose="020B0604020202020204" pitchFamily="18" charset="0"/>
              </a:rPr>
              <a:t> containing the attributes </a:t>
            </a:r>
            <a:r>
              <a:rPr lang="en-US" b="0" i="1" dirty="0" err="1">
                <a:solidFill>
                  <a:srgbClr val="333333"/>
                </a:solidFill>
                <a:effectLst/>
                <a:latin typeface="PT Serif" panose="020B0604020202020204" pitchFamily="18" charset="0"/>
              </a:rPr>
              <a:t>Student_id</a:t>
            </a:r>
            <a:r>
              <a:rPr lang="en-US" b="0" i="1" dirty="0">
                <a:solidFill>
                  <a:srgbClr val="333333"/>
                </a:solidFill>
                <a:effectLst/>
                <a:latin typeface="PT Serif" panose="020B0604020202020204" pitchFamily="18" charset="0"/>
              </a:rPr>
              <a:t>,</a:t>
            </a:r>
            <a:r>
              <a:rPr lang="en-US" b="0" i="0" dirty="0">
                <a:solidFill>
                  <a:srgbClr val="333333"/>
                </a:solidFill>
                <a:effectLst/>
                <a:latin typeface="PT Serif" panose="020B0604020202020204" pitchFamily="18" charset="0"/>
              </a:rPr>
              <a:t> </a:t>
            </a:r>
            <a:r>
              <a:rPr lang="en-US" b="0" i="1" dirty="0">
                <a:solidFill>
                  <a:srgbClr val="333333"/>
                </a:solidFill>
                <a:effectLst/>
                <a:latin typeface="PT Serif" panose="020B0604020202020204" pitchFamily="18" charset="0"/>
              </a:rPr>
              <a:t>Name, Address, and Marks.</a:t>
            </a:r>
            <a:endParaRPr lang="en-US" b="0" i="0" dirty="0">
              <a:solidFill>
                <a:srgbClr val="333333"/>
              </a:solidFill>
              <a:effectLst/>
              <a:latin typeface="PT Serif" panose="020B0604020202020204" pitchFamily="18" charset="0"/>
            </a:endParaRPr>
          </a:p>
          <a:p>
            <a:endParaRPr lang="en-IN" dirty="0"/>
          </a:p>
        </p:txBody>
      </p:sp>
      <p:pic>
        <p:nvPicPr>
          <p:cNvPr id="4" name="Picture 3">
            <a:extLst>
              <a:ext uri="{FF2B5EF4-FFF2-40B4-BE49-F238E27FC236}">
                <a16:creationId xmlns:a16="http://schemas.microsoft.com/office/drawing/2014/main" xmlns="" id="{1CDC8F8B-F399-48A8-A5A0-4F8B02AD10AD}"/>
              </a:ext>
            </a:extLst>
          </p:cNvPr>
          <p:cNvPicPr>
            <a:picLocks noChangeAspect="1"/>
          </p:cNvPicPr>
          <p:nvPr/>
        </p:nvPicPr>
        <p:blipFill>
          <a:blip r:embed="rId2"/>
          <a:stretch>
            <a:fillRect/>
          </a:stretch>
        </p:blipFill>
        <p:spPr>
          <a:xfrm>
            <a:off x="424422" y="2034428"/>
            <a:ext cx="8201025" cy="2638425"/>
          </a:xfrm>
          <a:prstGeom prst="rect">
            <a:avLst/>
          </a:prstGeom>
        </p:spPr>
      </p:pic>
    </p:spTree>
    <p:extLst>
      <p:ext uri="{BB962C8B-B14F-4D97-AF65-F5344CB8AC3E}">
        <p14:creationId xmlns:p14="http://schemas.microsoft.com/office/powerpoint/2010/main" val="33911184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EBA0094-45B9-45BE-8B19-9246D7E1B214}"/>
              </a:ext>
            </a:extLst>
          </p:cNvPr>
          <p:cNvSpPr>
            <a:spLocks noGrp="1"/>
          </p:cNvSpPr>
          <p:nvPr>
            <p:ph type="body" idx="1"/>
          </p:nvPr>
        </p:nvSpPr>
        <p:spPr>
          <a:xfrm>
            <a:off x="311700" y="356347"/>
            <a:ext cx="7311505" cy="4773053"/>
          </a:xfrm>
        </p:spPr>
        <p:txBody>
          <a:bodyPr/>
          <a:lstStyle/>
          <a:p>
            <a:r>
              <a:rPr lang="en-US" b="0" i="0" dirty="0">
                <a:solidFill>
                  <a:srgbClr val="333333"/>
                </a:solidFill>
                <a:effectLst/>
                <a:latin typeface="PT Serif" panose="020B0604020202020204" pitchFamily="18" charset="0"/>
              </a:rPr>
              <a:t>Now, we want to create a </a:t>
            </a:r>
            <a:r>
              <a:rPr lang="en-US" b="1" i="0" dirty="0">
                <a:solidFill>
                  <a:srgbClr val="333333"/>
                </a:solidFill>
                <a:effectLst/>
                <a:latin typeface="PT Serif" panose="020B0604020202020204" pitchFamily="18" charset="0"/>
              </a:rPr>
              <a:t>trigger</a:t>
            </a:r>
            <a:r>
              <a:rPr lang="en-US" b="0" i="0" dirty="0">
                <a:solidFill>
                  <a:srgbClr val="333333"/>
                </a:solidFill>
                <a:effectLst/>
                <a:latin typeface="PT Serif" panose="020B0604020202020204" pitchFamily="18" charset="0"/>
              </a:rPr>
              <a:t> that will add 100 marks to each new row of the</a:t>
            </a:r>
            <a:r>
              <a:rPr lang="en-US" b="0" i="1" dirty="0">
                <a:solidFill>
                  <a:srgbClr val="333333"/>
                </a:solidFill>
                <a:effectLst/>
                <a:latin typeface="PT Serif" panose="020B0604020202020204" pitchFamily="18" charset="0"/>
              </a:rPr>
              <a:t> Marks</a:t>
            </a:r>
            <a:r>
              <a:rPr lang="en-US" b="0" i="0" dirty="0">
                <a:solidFill>
                  <a:srgbClr val="333333"/>
                </a:solidFill>
                <a:effectLst/>
                <a:latin typeface="PT Serif" panose="020B0604020202020204" pitchFamily="18" charset="0"/>
              </a:rPr>
              <a:t> column whenever a new student is inserted to the table.</a:t>
            </a:r>
          </a:p>
          <a:p>
            <a:endParaRPr lang="en-US" dirty="0">
              <a:solidFill>
                <a:srgbClr val="333333"/>
              </a:solidFill>
              <a:latin typeface="PT Serif" panose="020B0604020202020204" pitchFamily="18" charset="0"/>
            </a:endParaRPr>
          </a:p>
          <a:p>
            <a:r>
              <a:rPr lang="en-US" b="1" i="0" dirty="0">
                <a:solidFill>
                  <a:srgbClr val="333333"/>
                </a:solidFill>
                <a:effectLst/>
                <a:latin typeface="PT Serif" panose="020B0604020202020204" pitchFamily="18" charset="0"/>
              </a:rPr>
              <a:t>The SQL Trigger will be:</a:t>
            </a:r>
            <a:endParaRPr lang="en-IN" dirty="0"/>
          </a:p>
        </p:txBody>
      </p:sp>
      <p:sp>
        <p:nvSpPr>
          <p:cNvPr id="10" name="TextBox 9">
            <a:extLst>
              <a:ext uri="{FF2B5EF4-FFF2-40B4-BE49-F238E27FC236}">
                <a16:creationId xmlns:a16="http://schemas.microsoft.com/office/drawing/2014/main" xmlns="" id="{970AE728-D8F6-452E-9D88-656B74C9B8F7}"/>
              </a:ext>
            </a:extLst>
          </p:cNvPr>
          <p:cNvSpPr txBox="1"/>
          <p:nvPr/>
        </p:nvSpPr>
        <p:spPr>
          <a:xfrm>
            <a:off x="1398494" y="2955453"/>
            <a:ext cx="4572000" cy="1477328"/>
          </a:xfrm>
          <a:prstGeom prst="rect">
            <a:avLst/>
          </a:prstGeom>
          <a:noFill/>
        </p:spPr>
        <p:txBody>
          <a:bodyPr wrap="square">
            <a:spAutoFit/>
          </a:bodyPr>
          <a:lstStyle/>
          <a:p>
            <a:r>
              <a:rPr lang="en-US" sz="1800" b="0" i="0" dirty="0">
                <a:solidFill>
                  <a:srgbClr val="333333"/>
                </a:solidFill>
                <a:effectLst/>
                <a:latin typeface="Courier New" panose="02070309020205020404" pitchFamily="49" charset="0"/>
              </a:rPr>
              <a:t>CREATE TRIGGER </a:t>
            </a:r>
            <a:r>
              <a:rPr lang="en-US" sz="1800" b="0" i="0" dirty="0" err="1">
                <a:solidFill>
                  <a:srgbClr val="333333"/>
                </a:solidFill>
                <a:effectLst/>
                <a:latin typeface="Courier New" panose="02070309020205020404" pitchFamily="49" charset="0"/>
              </a:rPr>
              <a:t>Add_marks</a:t>
            </a:r>
            <a:r>
              <a:rPr lang="en-US" sz="1800" b="0" i="0" dirty="0">
                <a:solidFill>
                  <a:srgbClr val="333333"/>
                </a:solidFill>
                <a:effectLst/>
                <a:latin typeface="Courier New" panose="02070309020205020404" pitchFamily="49" charset="0"/>
              </a:rPr>
              <a:t> </a:t>
            </a:r>
          </a:p>
          <a:p>
            <a:r>
              <a:rPr lang="en-US" sz="1800" b="0" i="0" dirty="0" smtClean="0">
                <a:solidFill>
                  <a:srgbClr val="333333"/>
                </a:solidFill>
                <a:effectLst/>
                <a:latin typeface="Courier New" panose="02070309020205020404" pitchFamily="49" charset="0"/>
              </a:rPr>
              <a:t>after</a:t>
            </a:r>
            <a:endParaRPr lang="en-US" sz="1800" b="0" i="0" dirty="0">
              <a:solidFill>
                <a:srgbClr val="333333"/>
              </a:solidFill>
              <a:effectLst/>
              <a:latin typeface="Courier New" panose="02070309020205020404" pitchFamily="49" charset="0"/>
            </a:endParaRPr>
          </a:p>
          <a:p>
            <a:r>
              <a:rPr lang="en-US" sz="1800" b="0" i="0" dirty="0">
                <a:solidFill>
                  <a:srgbClr val="333333"/>
                </a:solidFill>
                <a:effectLst/>
                <a:latin typeface="Courier New" panose="02070309020205020404" pitchFamily="49" charset="0"/>
              </a:rPr>
              <a:t>INSERT ON Student</a:t>
            </a:r>
          </a:p>
          <a:p>
            <a:r>
              <a:rPr lang="en-US" sz="1800" b="0" i="0" dirty="0">
                <a:solidFill>
                  <a:srgbClr val="333333"/>
                </a:solidFill>
                <a:effectLst/>
                <a:latin typeface="Courier New" panose="02070309020205020404" pitchFamily="49" charset="0"/>
              </a:rPr>
              <a:t> FOR EACH ROW </a:t>
            </a:r>
          </a:p>
          <a:p>
            <a:r>
              <a:rPr lang="en-US" sz="1800" b="0" i="0" dirty="0">
                <a:solidFill>
                  <a:srgbClr val="333333"/>
                </a:solidFill>
                <a:effectLst/>
                <a:latin typeface="Courier New" panose="02070309020205020404" pitchFamily="49" charset="0"/>
              </a:rPr>
              <a:t>SET </a:t>
            </a:r>
            <a:r>
              <a:rPr lang="en-US" sz="1800" b="1" i="0" dirty="0" err="1">
                <a:solidFill>
                  <a:srgbClr val="333333"/>
                </a:solidFill>
                <a:effectLst/>
                <a:latin typeface="Courier New" panose="02070309020205020404" pitchFamily="49" charset="0"/>
              </a:rPr>
              <a:t>new</a:t>
            </a:r>
            <a:r>
              <a:rPr lang="en-US" sz="1800" b="0" i="0" dirty="0" err="1">
                <a:solidFill>
                  <a:srgbClr val="333333"/>
                </a:solidFill>
                <a:effectLst/>
                <a:latin typeface="Courier New" panose="02070309020205020404" pitchFamily="49" charset="0"/>
              </a:rPr>
              <a:t>.Marks</a:t>
            </a:r>
            <a:r>
              <a:rPr lang="en-US" sz="1800" b="0" i="0" dirty="0">
                <a:solidFill>
                  <a:srgbClr val="333333"/>
                </a:solidFill>
                <a:effectLst/>
                <a:latin typeface="Courier New" panose="02070309020205020404" pitchFamily="49" charset="0"/>
              </a:rPr>
              <a:t> = </a:t>
            </a:r>
            <a:r>
              <a:rPr lang="en-US" sz="1800" b="1" i="0" dirty="0" err="1">
                <a:solidFill>
                  <a:srgbClr val="333333"/>
                </a:solidFill>
                <a:effectLst/>
                <a:latin typeface="Courier New" panose="02070309020205020404" pitchFamily="49" charset="0"/>
              </a:rPr>
              <a:t>new</a:t>
            </a:r>
            <a:r>
              <a:rPr lang="en-US" sz="1800" b="0" i="0" dirty="0" err="1">
                <a:solidFill>
                  <a:srgbClr val="333333"/>
                </a:solidFill>
                <a:effectLst/>
                <a:latin typeface="Courier New" panose="02070309020205020404" pitchFamily="49" charset="0"/>
              </a:rPr>
              <a:t>.Marks</a:t>
            </a:r>
            <a:r>
              <a:rPr lang="en-US" sz="1800" b="0" i="0" dirty="0">
                <a:solidFill>
                  <a:srgbClr val="333333"/>
                </a:solidFill>
                <a:effectLst/>
                <a:latin typeface="Courier New" panose="02070309020205020404" pitchFamily="49" charset="0"/>
              </a:rPr>
              <a:t> + </a:t>
            </a:r>
            <a:r>
              <a:rPr lang="en-US" sz="1800" b="0" i="0" dirty="0">
                <a:solidFill>
                  <a:srgbClr val="008080"/>
                </a:solidFill>
                <a:effectLst/>
                <a:latin typeface="Courier New" panose="02070309020205020404" pitchFamily="49" charset="0"/>
              </a:rPr>
              <a:t>100</a:t>
            </a:r>
            <a:r>
              <a:rPr lang="en-US" sz="1800" b="0" i="0" dirty="0">
                <a:solidFill>
                  <a:srgbClr val="333333"/>
                </a:solidFill>
                <a:effectLst/>
                <a:latin typeface="Courier New" panose="02070309020205020404" pitchFamily="49" charset="0"/>
              </a:rPr>
              <a:t>;</a:t>
            </a:r>
            <a:endParaRPr lang="en-IN" sz="1800" dirty="0"/>
          </a:p>
        </p:txBody>
      </p:sp>
    </p:spTree>
    <p:extLst>
      <p:ext uri="{BB962C8B-B14F-4D97-AF65-F5344CB8AC3E}">
        <p14:creationId xmlns:p14="http://schemas.microsoft.com/office/powerpoint/2010/main" val="23616604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xmlns="" id="{47091E75-8595-4B53-9192-7ACA98386EF6}"/>
              </a:ext>
            </a:extLst>
          </p:cNvPr>
          <p:cNvSpPr>
            <a:spLocks noGrp="1" noChangeArrowheads="1"/>
          </p:cNvSpPr>
          <p:nvPr>
            <p:ph type="body" idx="1"/>
          </p:nvPr>
        </p:nvSpPr>
        <p:spPr bwMode="auto">
          <a:xfrm>
            <a:off x="286959" y="1573376"/>
            <a:ext cx="8570082" cy="175432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The new keyword refers to the row that is getting affected.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PT Serif" panose="020B0604020202020204" pitchFamily="18" charset="0"/>
              </a:rPr>
              <a:t>After creating the trigger, we will write the </a:t>
            </a:r>
            <a:r>
              <a:rPr kumimoji="0" lang="en-US" altLang="en-US" b="1" i="0" u="none" strike="noStrike" cap="none" normalizeH="0" baseline="0" dirty="0">
                <a:ln>
                  <a:noFill/>
                </a:ln>
                <a:solidFill>
                  <a:srgbClr val="333333"/>
                </a:solidFill>
                <a:effectLst/>
                <a:latin typeface="PT Serif" panose="020B0604020202020204" pitchFamily="18" charset="0"/>
              </a:rPr>
              <a:t>query for inserting a new student</a:t>
            </a:r>
            <a:r>
              <a:rPr kumimoji="0" lang="en-US" altLang="en-US" b="0" i="0" u="none" strike="noStrike" cap="none" normalizeH="0" baseline="0" dirty="0">
                <a:ln>
                  <a:noFill/>
                </a:ln>
                <a:solidFill>
                  <a:srgbClr val="333333"/>
                </a:solidFill>
                <a:effectLst/>
                <a:latin typeface="PT Serif" panose="020B0604020202020204" pitchFamily="18" charset="0"/>
              </a:rPr>
              <a:t> in the database.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33333"/>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Unicode MS" panose="020B0604020202020204" pitchFamily="34" charset="-128"/>
              </a:rPr>
              <a:t>INSERT INTO </a:t>
            </a:r>
            <a:r>
              <a:rPr kumimoji="0" lang="en-US" altLang="en-US" b="1" i="0" u="none" strike="noStrike" cap="none" normalizeH="0" baseline="0" dirty="0">
                <a:ln>
                  <a:noFill/>
                </a:ln>
                <a:solidFill>
                  <a:srgbClr val="990000"/>
                </a:solidFill>
                <a:effectLst/>
                <a:latin typeface="Arial Unicode MS" panose="020B0604020202020204" pitchFamily="34" charset="-128"/>
              </a:rPr>
              <a:t>Student</a:t>
            </a:r>
            <a:r>
              <a:rPr kumimoji="0" lang="en-US" altLang="en-US" b="0" i="0" u="none" strike="noStrike" cap="none" normalizeH="0" baseline="0" dirty="0">
                <a:ln>
                  <a:noFill/>
                </a:ln>
                <a:solidFill>
                  <a:srgbClr val="333333"/>
                </a:solidFill>
                <a:effectLst/>
                <a:latin typeface="Arial Unicode MS" panose="020B0604020202020204" pitchFamily="34" charset="-128"/>
              </a:rPr>
              <a:t>(Name, Address, Marks) </a:t>
            </a:r>
            <a:r>
              <a:rPr kumimoji="0" lang="en-US" altLang="en-US" b="1" i="0" u="none" strike="noStrike" cap="none" normalizeH="0" baseline="0" dirty="0">
                <a:ln>
                  <a:noFill/>
                </a:ln>
                <a:solidFill>
                  <a:srgbClr val="990000"/>
                </a:solidFill>
                <a:effectLst/>
                <a:latin typeface="Arial Unicode MS" panose="020B0604020202020204" pitchFamily="34" charset="-128"/>
              </a:rPr>
              <a:t>VALUES</a:t>
            </a:r>
            <a:r>
              <a:rPr kumimoji="0" lang="en-US" altLang="en-US" b="0" i="0" u="none" strike="noStrike" cap="none" normalizeH="0" baseline="0" dirty="0">
                <a:ln>
                  <a:noFill/>
                </a:ln>
                <a:solidFill>
                  <a:srgbClr val="333333"/>
                </a:solidFill>
                <a:effectLst/>
                <a:latin typeface="Arial Unicode MS" panose="020B0604020202020204" pitchFamily="34" charset="-128"/>
              </a:rPr>
              <a:t>(</a:t>
            </a:r>
            <a:r>
              <a:rPr kumimoji="0" lang="en-US" altLang="en-US" b="0" i="0" u="none" strike="noStrike" cap="none" normalizeH="0" baseline="0" dirty="0" smtClean="0">
                <a:ln>
                  <a:noFill/>
                </a:ln>
                <a:solidFill>
                  <a:srgbClr val="DD1144"/>
                </a:solidFill>
                <a:effectLst/>
                <a:latin typeface="Arial Unicode MS" panose="020B0604020202020204" pitchFamily="34" charset="-128"/>
              </a:rPr>
              <a:t>'Ali'</a:t>
            </a:r>
            <a:r>
              <a:rPr kumimoji="0" lang="en-US" altLang="en-US" b="0" i="0" u="none" strike="noStrike" cap="none" normalizeH="0" baseline="0" dirty="0" smtClean="0">
                <a:ln>
                  <a:noFill/>
                </a:ln>
                <a:solidFill>
                  <a:srgbClr val="333333"/>
                </a:solidFill>
                <a:effectLst/>
                <a:latin typeface="Arial Unicode MS" panose="020B0604020202020204" pitchFamily="34" charset="-128"/>
              </a:rPr>
              <a:t>, </a:t>
            </a:r>
            <a:r>
              <a:rPr kumimoji="0" lang="en-US" altLang="en-US" b="0" i="0" u="none" strike="noStrike" cap="none" normalizeH="0" baseline="0" dirty="0">
                <a:ln>
                  <a:noFill/>
                </a:ln>
                <a:solidFill>
                  <a:srgbClr val="DD1144"/>
                </a:solidFill>
                <a:effectLst/>
                <a:latin typeface="Arial Unicode MS" panose="020B0604020202020204" pitchFamily="34" charset="-128"/>
              </a:rPr>
              <a:t>'Maldives'</a:t>
            </a:r>
            <a:r>
              <a:rPr kumimoji="0" lang="en-US" altLang="en-US" b="0" i="0" u="none" strike="noStrike" cap="none" normalizeH="0" baseline="0" dirty="0">
                <a:ln>
                  <a:noFill/>
                </a:ln>
                <a:solidFill>
                  <a:srgbClr val="333333"/>
                </a:solidFill>
                <a:effectLst/>
                <a:latin typeface="Arial Unicode MS" panose="020B0604020202020204" pitchFamily="34" charset="-128"/>
              </a:rPr>
              <a:t>, </a:t>
            </a:r>
            <a:r>
              <a:rPr kumimoji="0" lang="en-US" altLang="en-US" b="0" i="0" u="none" strike="noStrike" cap="none" normalizeH="0" baseline="0" dirty="0">
                <a:ln>
                  <a:noFill/>
                </a:ln>
                <a:solidFill>
                  <a:srgbClr val="008080"/>
                </a:solidFill>
                <a:effectLst/>
                <a:latin typeface="Arial Unicode MS" panose="020B0604020202020204" pitchFamily="34" charset="-128"/>
              </a:rPr>
              <a:t>110</a:t>
            </a:r>
            <a:r>
              <a:rPr kumimoji="0" lang="en-US" altLang="en-US" b="0" i="0" u="none" strike="noStrike" cap="none" normalizeH="0" baseline="0" dirty="0">
                <a:ln>
                  <a:noFill/>
                </a:ln>
                <a:solidFill>
                  <a:srgbClr val="333333"/>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xmlns="" id="{083DD315-0F3C-4E91-A2EA-FA3600304F8E}"/>
              </a:ext>
            </a:extLst>
          </p:cNvPr>
          <p:cNvSpPr txBox="1"/>
          <p:nvPr/>
        </p:nvSpPr>
        <p:spPr>
          <a:xfrm>
            <a:off x="517711" y="4192583"/>
            <a:ext cx="7442947" cy="523220"/>
          </a:xfrm>
          <a:prstGeom prst="rect">
            <a:avLst/>
          </a:prstGeom>
          <a:noFill/>
        </p:spPr>
        <p:txBody>
          <a:bodyPr wrap="square">
            <a:spAutoFit/>
          </a:bodyPr>
          <a:lstStyle/>
          <a:p>
            <a:r>
              <a:rPr lang="en-US" b="0" i="1" dirty="0">
                <a:solidFill>
                  <a:srgbClr val="333333"/>
                </a:solidFill>
                <a:effectLst/>
                <a:latin typeface="PT Serif" panose="020B0604020202020204" pitchFamily="18" charset="0"/>
              </a:rPr>
              <a:t>The </a:t>
            </a:r>
            <a:r>
              <a:rPr lang="en-US" b="1" i="1" dirty="0" err="1">
                <a:solidFill>
                  <a:srgbClr val="333333"/>
                </a:solidFill>
                <a:effectLst/>
                <a:latin typeface="PT Serif" panose="020B0604020202020204" pitchFamily="18" charset="0"/>
              </a:rPr>
              <a:t>Student_id</a:t>
            </a:r>
            <a:r>
              <a:rPr lang="en-US" b="1" i="1" dirty="0">
                <a:solidFill>
                  <a:srgbClr val="333333"/>
                </a:solidFill>
                <a:effectLst/>
                <a:latin typeface="PT Serif" panose="020B0604020202020204" pitchFamily="18" charset="0"/>
              </a:rPr>
              <a:t> column</a:t>
            </a:r>
            <a:r>
              <a:rPr lang="en-US" b="0" i="1" dirty="0">
                <a:solidFill>
                  <a:srgbClr val="333333"/>
                </a:solidFill>
                <a:effectLst/>
                <a:latin typeface="PT Serif" panose="020B0604020202020204" pitchFamily="18" charset="0"/>
              </a:rPr>
              <a:t> is an auto-increment field and will be generated automatically when a new record is inserted into the table.</a:t>
            </a:r>
            <a:endParaRPr lang="en-IN" dirty="0"/>
          </a:p>
        </p:txBody>
      </p:sp>
    </p:spTree>
    <p:extLst>
      <p:ext uri="{BB962C8B-B14F-4D97-AF65-F5344CB8AC3E}">
        <p14:creationId xmlns:p14="http://schemas.microsoft.com/office/powerpoint/2010/main" val="18673723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xmlns="" id="{CD7E4976-AC21-470E-961A-B81E8583FD02}"/>
              </a:ext>
            </a:extLst>
          </p:cNvPr>
          <p:cNvSpPr>
            <a:spLocks noGrp="1" noChangeArrowheads="1"/>
          </p:cNvSpPr>
          <p:nvPr>
            <p:ph type="body" idx="1"/>
          </p:nvPr>
        </p:nvSpPr>
        <p:spPr bwMode="auto">
          <a:xfrm>
            <a:off x="264635" y="404816"/>
            <a:ext cx="6983002" cy="120032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PT Serif" panose="020B0604020202020204" pitchFamily="18" charset="0"/>
              </a:rPr>
              <a:t>To see the final output the query would be: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333333"/>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Unicode MS" panose="020B0604020202020204" pitchFamily="34" charset="-128"/>
              </a:rPr>
              <a:t>SELECT * FROM Student;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xmlns="" id="{C6B5FC06-9225-4206-BC29-4D9E945C7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688" y="2259408"/>
            <a:ext cx="6432176" cy="258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770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9843D85-954C-45ED-80EF-9C2A8930F60E}"/>
              </a:ext>
            </a:extLst>
          </p:cNvPr>
          <p:cNvSpPr>
            <a:spLocks noGrp="1"/>
          </p:cNvSpPr>
          <p:nvPr>
            <p:ph type="body" idx="1"/>
          </p:nvPr>
        </p:nvSpPr>
        <p:spPr>
          <a:xfrm>
            <a:off x="311700" y="463924"/>
            <a:ext cx="8520600" cy="4104951"/>
          </a:xfrm>
        </p:spPr>
        <p:txBody>
          <a:bodyPr/>
          <a:lstStyle/>
          <a:p>
            <a:pPr algn="l"/>
            <a:r>
              <a:rPr lang="en-US" b="1" i="0" dirty="0">
                <a:solidFill>
                  <a:srgbClr val="333333"/>
                </a:solidFill>
                <a:effectLst/>
                <a:latin typeface="Roboto" panose="02000000000000000000" pitchFamily="2" charset="0"/>
              </a:rPr>
              <a:t>Advantages of </a:t>
            </a:r>
            <a:r>
              <a:rPr lang="en-US" b="1" i="0" dirty="0" smtClean="0">
                <a:solidFill>
                  <a:srgbClr val="333333"/>
                </a:solidFill>
                <a:effectLst/>
                <a:latin typeface="Roboto" panose="02000000000000000000" pitchFamily="2" charset="0"/>
              </a:rPr>
              <a:t>Triggers</a:t>
            </a:r>
          </a:p>
          <a:p>
            <a:pPr algn="l"/>
            <a:endParaRPr lang="en-US" dirty="0"/>
          </a:p>
          <a:p>
            <a:pPr marL="114300" indent="0" fontAlgn="base">
              <a:buNone/>
            </a:pPr>
            <a:r>
              <a:rPr lang="en-US" sz="2000" dirty="0" smtClean="0"/>
              <a:t>Some </a:t>
            </a:r>
            <a:r>
              <a:rPr lang="en-US" sz="2000" dirty="0"/>
              <a:t>of the prominent advantages of triggers are as follows:</a:t>
            </a:r>
          </a:p>
          <a:p>
            <a:pPr marL="114300" indent="0" fontAlgn="base">
              <a:buNone/>
            </a:pPr>
            <a:r>
              <a:rPr lang="en-US" sz="2000" dirty="0"/>
              <a:t>1. Helps us to automate the data alterations.</a:t>
            </a:r>
          </a:p>
          <a:p>
            <a:pPr marL="114300" indent="0" fontAlgn="base">
              <a:buNone/>
            </a:pPr>
            <a:r>
              <a:rPr lang="en-US" sz="2000" dirty="0"/>
              <a:t>2. Allows us to reuse the queries once written.</a:t>
            </a:r>
          </a:p>
          <a:p>
            <a:pPr marL="114300" indent="0" fontAlgn="base">
              <a:buNone/>
            </a:pPr>
            <a:r>
              <a:rPr lang="en-US" sz="2000" dirty="0"/>
              <a:t>3. Provides a method to check the data integrity of the database.</a:t>
            </a:r>
          </a:p>
          <a:p>
            <a:pPr marL="114300" indent="0" fontAlgn="base">
              <a:buNone/>
            </a:pPr>
            <a:r>
              <a:rPr lang="en-US" sz="2000" dirty="0"/>
              <a:t>4. Helps us to detect errors on the database level.</a:t>
            </a:r>
          </a:p>
          <a:p>
            <a:pPr marL="114300" indent="0" fontAlgn="base">
              <a:buNone/>
            </a:pPr>
            <a:r>
              <a:rPr lang="en-US" sz="2000" dirty="0"/>
              <a:t>5. Allows easy auditing of data.</a:t>
            </a:r>
          </a:p>
          <a:p>
            <a:endParaRPr lang="en-IN" dirty="0"/>
          </a:p>
        </p:txBody>
      </p:sp>
    </p:spTree>
    <p:extLst>
      <p:ext uri="{BB962C8B-B14F-4D97-AF65-F5344CB8AC3E}">
        <p14:creationId xmlns:p14="http://schemas.microsoft.com/office/powerpoint/2010/main" val="30300538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EED473D-5777-4CF6-BE73-B7ED1108F81C}"/>
              </a:ext>
            </a:extLst>
          </p:cNvPr>
          <p:cNvSpPr>
            <a:spLocks noGrp="1"/>
          </p:cNvSpPr>
          <p:nvPr>
            <p:ph type="body" idx="1"/>
          </p:nvPr>
        </p:nvSpPr>
        <p:spPr>
          <a:xfrm>
            <a:off x="311700" y="491319"/>
            <a:ext cx="8520600" cy="4077556"/>
          </a:xfrm>
        </p:spPr>
        <p:txBody>
          <a:bodyPr/>
          <a:lstStyle/>
          <a:p>
            <a:pPr fontAlgn="base"/>
            <a:r>
              <a:rPr lang="en-US" b="1" dirty="0"/>
              <a:t>Disadvantages of </a:t>
            </a:r>
            <a:r>
              <a:rPr lang="en-US" b="1" dirty="0" smtClean="0"/>
              <a:t>Triggers</a:t>
            </a:r>
          </a:p>
          <a:p>
            <a:pPr fontAlgn="base"/>
            <a:endParaRPr lang="en-US" b="1" dirty="0"/>
          </a:p>
          <a:p>
            <a:pPr marL="114300" indent="0" fontAlgn="base">
              <a:buNone/>
            </a:pPr>
            <a:r>
              <a:rPr lang="en-US" sz="2000" dirty="0"/>
              <a:t>Some of the disadvantages of triggers in SQL are as follows:</a:t>
            </a:r>
          </a:p>
          <a:p>
            <a:pPr marL="114300" indent="0" fontAlgn="base">
              <a:buNone/>
            </a:pPr>
            <a:r>
              <a:rPr lang="en-US" sz="2000" dirty="0"/>
              <a:t>1. Increases the overhead costs of the server.</a:t>
            </a:r>
          </a:p>
          <a:p>
            <a:pPr marL="114300" indent="0" fontAlgn="base">
              <a:buNone/>
            </a:pPr>
            <a:r>
              <a:rPr lang="en-US" sz="2000" dirty="0"/>
              <a:t>2. Provides only extended validations i.e. not all validations are accessible in SQL triggers.</a:t>
            </a:r>
          </a:p>
          <a:p>
            <a:pPr marL="114300" indent="0" fontAlgn="base">
              <a:buNone/>
            </a:pPr>
            <a:r>
              <a:rPr lang="en-US" sz="2000" dirty="0"/>
              <a:t>3. Troubleshooting errors due to triggers is a tedious job.</a:t>
            </a:r>
          </a:p>
          <a:p>
            <a:pPr marL="114300" indent="0" fontAlgn="base">
              <a:buNone/>
            </a:pPr>
            <a:r>
              <a:rPr lang="en-US" sz="2000" dirty="0"/>
              <a:t>4. Can cause logical errors in the application even if a slight mistake in query exists.</a:t>
            </a:r>
          </a:p>
          <a:p>
            <a:pPr marL="114300" indent="0" fontAlgn="base">
              <a:buNone/>
            </a:pPr>
            <a:r>
              <a:rPr lang="en-US" sz="2000" dirty="0"/>
              <a:t>5. We could lose the original data if we set a wrong trigger by mistake.</a:t>
            </a:r>
          </a:p>
          <a:p>
            <a:endParaRPr lang="en-IN" dirty="0"/>
          </a:p>
        </p:txBody>
      </p:sp>
    </p:spTree>
    <p:extLst>
      <p:ext uri="{BB962C8B-B14F-4D97-AF65-F5344CB8AC3E}">
        <p14:creationId xmlns:p14="http://schemas.microsoft.com/office/powerpoint/2010/main" val="3306911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472B0C-9A3A-425D-B5D8-46429216FEFB}"/>
              </a:ext>
            </a:extLst>
          </p:cNvPr>
          <p:cNvSpPr>
            <a:spLocks noGrp="1"/>
          </p:cNvSpPr>
          <p:nvPr>
            <p:ph type="body" idx="1"/>
          </p:nvPr>
        </p:nvSpPr>
        <p:spPr>
          <a:xfrm>
            <a:off x="311700" y="517712"/>
            <a:ext cx="8520600" cy="4051163"/>
          </a:xfrm>
        </p:spPr>
        <p:txBody>
          <a:bodyPr/>
          <a:lstStyle/>
          <a:p>
            <a:pPr marL="114300" indent="0" algn="ctr">
              <a:buNone/>
            </a:pPr>
            <a:r>
              <a:rPr lang="en-US" sz="3200" b="0" i="0" dirty="0">
                <a:solidFill>
                  <a:srgbClr val="610B38"/>
                </a:solidFill>
                <a:effectLst/>
                <a:latin typeface="erdana"/>
              </a:rPr>
              <a:t>SQL Set Operation</a:t>
            </a:r>
          </a:p>
          <a:p>
            <a:pPr marL="114300" indent="0" algn="just">
              <a:buNone/>
            </a:pPr>
            <a:r>
              <a:rPr lang="en-US" b="0" i="0" dirty="0">
                <a:solidFill>
                  <a:srgbClr val="333333"/>
                </a:solidFill>
                <a:effectLst/>
                <a:latin typeface="inter-regular"/>
              </a:rPr>
              <a:t>The SQL Set operation is used to combine the two or more SQL SELECT statements.</a:t>
            </a:r>
          </a:p>
          <a:p>
            <a:pPr marL="114300" indent="0" algn="just">
              <a:buNone/>
            </a:pPr>
            <a:endParaRPr lang="en-US" b="0" i="0" dirty="0">
              <a:solidFill>
                <a:srgbClr val="333333"/>
              </a:solidFill>
              <a:effectLst/>
              <a:latin typeface="inter-regular"/>
            </a:endParaRPr>
          </a:p>
          <a:p>
            <a:pPr algn="just"/>
            <a:r>
              <a:rPr lang="en-US" b="0" i="0" dirty="0">
                <a:solidFill>
                  <a:srgbClr val="610B4B"/>
                </a:solidFill>
                <a:effectLst/>
                <a:latin typeface="erdana"/>
              </a:rPr>
              <a:t>Types of Set Operation</a:t>
            </a:r>
          </a:p>
          <a:p>
            <a:pPr algn="just">
              <a:buFont typeface="+mj-lt"/>
              <a:buAutoNum type="arabicPeriod"/>
            </a:pPr>
            <a:r>
              <a:rPr lang="en-US" b="0" i="0" dirty="0">
                <a:solidFill>
                  <a:srgbClr val="000000"/>
                </a:solidFill>
                <a:effectLst/>
                <a:latin typeface="inter-regular"/>
              </a:rPr>
              <a:t>Union</a:t>
            </a:r>
          </a:p>
          <a:p>
            <a:pPr algn="just">
              <a:buFont typeface="+mj-lt"/>
              <a:buAutoNum type="arabicPeriod"/>
            </a:pPr>
            <a:r>
              <a:rPr lang="en-US" b="0" i="0" dirty="0" err="1">
                <a:solidFill>
                  <a:srgbClr val="000000"/>
                </a:solidFill>
                <a:effectLst/>
                <a:latin typeface="inter-regular"/>
              </a:rPr>
              <a:t>UnionAll</a:t>
            </a:r>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Intersect</a:t>
            </a:r>
          </a:p>
          <a:p>
            <a:pPr algn="just">
              <a:buFont typeface="+mj-lt"/>
              <a:buAutoNum type="arabicPeriod"/>
            </a:pPr>
            <a:r>
              <a:rPr lang="en-US" b="0" i="0" dirty="0">
                <a:solidFill>
                  <a:srgbClr val="000000"/>
                </a:solidFill>
                <a:effectLst/>
                <a:latin typeface="inter-regular"/>
              </a:rPr>
              <a:t>Minus</a:t>
            </a:r>
          </a:p>
          <a:p>
            <a:endParaRPr lang="en-IN" dirty="0"/>
          </a:p>
        </p:txBody>
      </p:sp>
    </p:spTree>
    <p:extLst>
      <p:ext uri="{BB962C8B-B14F-4D97-AF65-F5344CB8AC3E}">
        <p14:creationId xmlns:p14="http://schemas.microsoft.com/office/powerpoint/2010/main" val="81901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body" idx="1"/>
          </p:nvPr>
        </p:nvSpPr>
        <p:spPr>
          <a:xfrm>
            <a:off x="311700" y="212900"/>
            <a:ext cx="8520600" cy="435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FF0000"/>
                </a:solidFill>
                <a:highlight>
                  <a:srgbClr val="FFFFFF"/>
                </a:highlight>
              </a:rPr>
              <a:t>4. DELETE Command </a:t>
            </a:r>
            <a:endParaRPr b="1" dirty="0">
              <a:solidFill>
                <a:srgbClr val="FF0000"/>
              </a:solidFill>
              <a:highlight>
                <a:srgbClr val="FFFFFF"/>
              </a:highlight>
            </a:endParaRPr>
          </a:p>
          <a:p>
            <a:pPr marL="0" lvl="0" indent="0" algn="l" rtl="0">
              <a:spcBef>
                <a:spcPts val="1200"/>
              </a:spcBef>
              <a:spcAft>
                <a:spcPts val="0"/>
              </a:spcAft>
              <a:buNone/>
            </a:pPr>
            <a:r>
              <a:rPr lang="en" b="1" dirty="0">
                <a:solidFill>
                  <a:srgbClr val="273239"/>
                </a:solidFill>
                <a:highlight>
                  <a:srgbClr val="FFFFFF"/>
                </a:highlight>
              </a:rPr>
              <a:t/>
            </a:r>
            <a:br>
              <a:rPr lang="en" b="1" dirty="0">
                <a:solidFill>
                  <a:srgbClr val="273239"/>
                </a:solidFill>
                <a:highlight>
                  <a:srgbClr val="FFFFFF"/>
                </a:highlight>
              </a:rPr>
            </a:br>
            <a:r>
              <a:rPr lang="en" dirty="0">
                <a:solidFill>
                  <a:srgbClr val="273239"/>
                </a:solidFill>
                <a:highlight>
                  <a:srgbClr val="FFFFFF"/>
                </a:highlight>
              </a:rPr>
              <a:t>It deletes all archives from a table. This command is used to erase some or all of the previous table’s records. If we do not specify the ‘WHERE’ condition then all the rows would be erased or deleted.</a:t>
            </a:r>
            <a:endParaRPr dirty="0">
              <a:solidFill>
                <a:srgbClr val="273239"/>
              </a:solidFill>
              <a:highlight>
                <a:srgbClr val="FFFFFF"/>
              </a:highlight>
            </a:endParaRPr>
          </a:p>
          <a:p>
            <a:pPr marL="0" lvl="0" indent="0" algn="l" rtl="0">
              <a:spcBef>
                <a:spcPts val="1200"/>
              </a:spcBef>
              <a:spcAft>
                <a:spcPts val="0"/>
              </a:spcAft>
              <a:buNone/>
            </a:pPr>
            <a:r>
              <a:rPr lang="en" dirty="0">
                <a:solidFill>
                  <a:srgbClr val="273239"/>
                </a:solidFill>
                <a:highlight>
                  <a:srgbClr val="FFFFFF"/>
                </a:highlight>
              </a:rPr>
              <a:t/>
            </a:r>
            <a:br>
              <a:rPr lang="en" dirty="0">
                <a:solidFill>
                  <a:srgbClr val="273239"/>
                </a:solidFill>
                <a:highlight>
                  <a:srgbClr val="FFFFFF"/>
                </a:highlight>
              </a:rPr>
            </a:br>
            <a:r>
              <a:rPr lang="en" b="1" dirty="0">
                <a:solidFill>
                  <a:srgbClr val="273239"/>
                </a:solidFill>
                <a:highlight>
                  <a:srgbClr val="FFFFFF"/>
                </a:highlight>
              </a:rPr>
              <a:t>Syntax :</a:t>
            </a:r>
            <a:br>
              <a:rPr lang="en" b="1" dirty="0">
                <a:solidFill>
                  <a:srgbClr val="273239"/>
                </a:solidFill>
                <a:highlight>
                  <a:srgbClr val="FFFFFF"/>
                </a:highlight>
              </a:rPr>
            </a:br>
            <a:r>
              <a:rPr lang="en" sz="1700" dirty="0">
                <a:solidFill>
                  <a:srgbClr val="273239"/>
                </a:solidFill>
                <a:highlight>
                  <a:srgbClr val="FFFFFF"/>
                </a:highlight>
              </a:rPr>
              <a:t>DELETE FROM &lt;table_name&gt;WHERE &lt;condition&gt;;</a:t>
            </a:r>
            <a:endParaRPr sz="1700" dirty="0">
              <a:solidFill>
                <a:srgbClr val="273239"/>
              </a:solidFill>
              <a:highlight>
                <a:srgbClr val="FFFFFF"/>
              </a:highlight>
            </a:endParaRPr>
          </a:p>
          <a:p>
            <a:pPr marL="0" lvl="0" indent="0" algn="l" rtl="0">
              <a:spcBef>
                <a:spcPts val="1200"/>
              </a:spcBef>
              <a:spcAft>
                <a:spcPts val="0"/>
              </a:spcAft>
              <a:buNone/>
            </a:pPr>
            <a:r>
              <a:rPr lang="en" sz="1700" dirty="0">
                <a:solidFill>
                  <a:srgbClr val="273239"/>
                </a:solidFill>
                <a:highlight>
                  <a:srgbClr val="FFFFFF"/>
                </a:highlight>
              </a:rPr>
              <a:t/>
            </a:r>
            <a:br>
              <a:rPr lang="en" sz="1700" dirty="0">
                <a:solidFill>
                  <a:srgbClr val="273239"/>
                </a:solidFill>
                <a:highlight>
                  <a:srgbClr val="FFFFFF"/>
                </a:highlight>
              </a:rPr>
            </a:br>
            <a:r>
              <a:rPr lang="en" sz="1700" dirty="0">
                <a:solidFill>
                  <a:srgbClr val="273239"/>
                </a:solidFill>
                <a:highlight>
                  <a:srgbClr val="FFFFFF"/>
                </a:highlight>
              </a:rPr>
              <a:t> </a:t>
            </a:r>
            <a:r>
              <a:rPr lang="en" b="1" dirty="0">
                <a:solidFill>
                  <a:srgbClr val="273239"/>
                </a:solidFill>
                <a:highlight>
                  <a:srgbClr val="FFFFFF"/>
                </a:highlight>
              </a:rPr>
              <a:t>Example :</a:t>
            </a:r>
            <a:br>
              <a:rPr lang="en" b="1" dirty="0">
                <a:solidFill>
                  <a:srgbClr val="273239"/>
                </a:solidFill>
                <a:highlight>
                  <a:srgbClr val="FFFFFF"/>
                </a:highlight>
              </a:rPr>
            </a:br>
            <a:r>
              <a:rPr lang="en" sz="1700" dirty="0">
                <a:solidFill>
                  <a:srgbClr val="273239"/>
                </a:solidFill>
                <a:highlight>
                  <a:srgbClr val="FFFFFF"/>
                </a:highlight>
              </a:rPr>
              <a:t>DELETE FROM students WHERE stu_id = '001';</a:t>
            </a:r>
            <a:endParaRPr sz="1700" dirty="0">
              <a:solidFill>
                <a:srgbClr val="273239"/>
              </a:solidFill>
              <a:highlight>
                <a:srgbClr val="FFFFFF"/>
              </a:highlight>
            </a:endParaRPr>
          </a:p>
          <a:p>
            <a:pPr marL="0" lvl="0" indent="0" algn="l" rtl="0">
              <a:spcBef>
                <a:spcPts val="1200"/>
              </a:spcBef>
              <a:spcAft>
                <a:spcPts val="1200"/>
              </a:spcAft>
              <a:buNone/>
            </a:pP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06D8DE3-0D6E-4D95-BF65-DDB91EF7F946}"/>
              </a:ext>
            </a:extLst>
          </p:cNvPr>
          <p:cNvSpPr>
            <a:spLocks noGrp="1"/>
          </p:cNvSpPr>
          <p:nvPr>
            <p:ph type="body" idx="1"/>
          </p:nvPr>
        </p:nvSpPr>
        <p:spPr>
          <a:xfrm>
            <a:off x="311700" y="396688"/>
            <a:ext cx="8520600" cy="4172187"/>
          </a:xfrm>
        </p:spPr>
        <p:txBody>
          <a:bodyPr/>
          <a:lstStyle/>
          <a:p>
            <a:pPr marL="114300" indent="0" algn="just">
              <a:buNone/>
            </a:pPr>
            <a:r>
              <a:rPr lang="en-US" b="0" i="0" dirty="0">
                <a:solidFill>
                  <a:srgbClr val="610B4B"/>
                </a:solidFill>
                <a:effectLst/>
                <a:latin typeface="erdana"/>
              </a:rPr>
              <a:t>1. Union</a:t>
            </a:r>
          </a:p>
          <a:p>
            <a:pPr algn="just">
              <a:buFont typeface="Arial" panose="020B0604020202020204" pitchFamily="34" charset="0"/>
              <a:buChar char="•"/>
            </a:pPr>
            <a:r>
              <a:rPr lang="en-US" b="0" i="0" dirty="0">
                <a:solidFill>
                  <a:srgbClr val="000000"/>
                </a:solidFill>
                <a:effectLst/>
                <a:latin typeface="inter-regular"/>
              </a:rPr>
              <a:t>The SQL Union operation is used to combine the result of two or more SQL SELECT queries.</a:t>
            </a:r>
          </a:p>
          <a:p>
            <a:pPr algn="just">
              <a:buFont typeface="Arial" panose="020B0604020202020204" pitchFamily="34" charset="0"/>
              <a:buChar char="•"/>
            </a:pPr>
            <a:r>
              <a:rPr lang="en-US" b="0" i="0" dirty="0">
                <a:solidFill>
                  <a:srgbClr val="000000"/>
                </a:solidFill>
                <a:effectLst/>
                <a:latin typeface="inter-regular"/>
              </a:rPr>
              <a:t>In the union operation, all the number of datatype and columns must be same in both the tables on which UNION operation is being applied.</a:t>
            </a:r>
          </a:p>
          <a:p>
            <a:pPr algn="just">
              <a:buFont typeface="Arial" panose="020B0604020202020204" pitchFamily="34" charset="0"/>
              <a:buChar char="•"/>
            </a:pPr>
            <a:r>
              <a:rPr lang="en-US" b="0" i="0" dirty="0">
                <a:solidFill>
                  <a:srgbClr val="000000"/>
                </a:solidFill>
                <a:effectLst/>
                <a:latin typeface="inter-regular"/>
              </a:rPr>
              <a:t>The union operation eliminates the duplicate rows from its </a:t>
            </a:r>
            <a:r>
              <a:rPr lang="en-US" b="0" i="0" dirty="0" err="1">
                <a:solidFill>
                  <a:srgbClr val="000000"/>
                </a:solidFill>
                <a:effectLst/>
                <a:latin typeface="inter-regular"/>
              </a:rPr>
              <a:t>resultset</a:t>
            </a:r>
            <a:r>
              <a:rPr lang="en-US" b="0" i="0" dirty="0">
                <a:solidFill>
                  <a:srgbClr val="000000"/>
                </a:solidFill>
                <a:effectLst/>
                <a:latin typeface="inter-regular"/>
              </a:rPr>
              <a:t>.</a:t>
            </a:r>
          </a:p>
          <a:p>
            <a:endParaRPr lang="en-IN" dirty="0"/>
          </a:p>
        </p:txBody>
      </p:sp>
      <p:sp>
        <p:nvSpPr>
          <p:cNvPr id="5" name="TextBox 4">
            <a:extLst>
              <a:ext uri="{FF2B5EF4-FFF2-40B4-BE49-F238E27FC236}">
                <a16:creationId xmlns:a16="http://schemas.microsoft.com/office/drawing/2014/main" xmlns="" id="{ABF76E94-0BA9-4CE4-885F-389E2955E85C}"/>
              </a:ext>
            </a:extLst>
          </p:cNvPr>
          <p:cNvSpPr txBox="1"/>
          <p:nvPr/>
        </p:nvSpPr>
        <p:spPr>
          <a:xfrm>
            <a:off x="1210235" y="3130121"/>
            <a:ext cx="6286500" cy="1323439"/>
          </a:xfrm>
          <a:prstGeom prst="rect">
            <a:avLst/>
          </a:prstGeom>
          <a:noFill/>
        </p:spPr>
        <p:txBody>
          <a:bodyPr wrap="square">
            <a:spAutoFit/>
          </a:bodyPr>
          <a:lstStyle/>
          <a:p>
            <a:pPr algn="just"/>
            <a:r>
              <a:rPr lang="en-US" sz="2000" b="1" i="0" dirty="0">
                <a:solidFill>
                  <a:srgbClr val="333333"/>
                </a:solidFill>
                <a:effectLst/>
                <a:latin typeface="inter-bold"/>
              </a:rPr>
              <a:t>Syntax</a:t>
            </a:r>
            <a:endParaRPr lang="en-US" sz="2000" b="0" i="0" dirty="0">
              <a:solidFill>
                <a:srgbClr val="333333"/>
              </a:solidFill>
              <a:effectLst/>
              <a:latin typeface="inter-regular"/>
            </a:endParaRPr>
          </a:p>
          <a:p>
            <a:pPr algn="just"/>
            <a:r>
              <a:rPr lang="en-US" sz="2000" b="0" i="0" dirty="0">
                <a:solidFill>
                  <a:srgbClr val="000000"/>
                </a:solidFill>
                <a:effectLst/>
                <a:latin typeface="inter-regular"/>
              </a:rPr>
              <a:t>SELECT </a:t>
            </a:r>
            <a:r>
              <a:rPr lang="en-US" sz="2000" b="0" i="0" dirty="0" err="1">
                <a:solidFill>
                  <a:srgbClr val="000000"/>
                </a:solidFill>
                <a:effectLst/>
                <a:latin typeface="inter-regular"/>
              </a:rPr>
              <a:t>column_name</a:t>
            </a:r>
            <a:r>
              <a:rPr lang="en-US" sz="2000" b="0" i="0" dirty="0">
                <a:solidFill>
                  <a:srgbClr val="000000"/>
                </a:solidFill>
                <a:effectLst/>
                <a:latin typeface="inter-regular"/>
              </a:rPr>
              <a:t> FROM table1  </a:t>
            </a:r>
          </a:p>
          <a:p>
            <a:pPr algn="just"/>
            <a:r>
              <a:rPr lang="en-US" sz="2000" b="0" i="0" dirty="0">
                <a:solidFill>
                  <a:srgbClr val="000000"/>
                </a:solidFill>
                <a:effectLst/>
                <a:latin typeface="inter-regular"/>
              </a:rPr>
              <a:t>UNION  </a:t>
            </a:r>
          </a:p>
          <a:p>
            <a:pPr algn="just"/>
            <a:r>
              <a:rPr lang="en-US" sz="2000" b="0" i="0" dirty="0">
                <a:solidFill>
                  <a:srgbClr val="000000"/>
                </a:solidFill>
                <a:effectLst/>
                <a:latin typeface="inter-regular"/>
              </a:rPr>
              <a:t>SELECT </a:t>
            </a:r>
            <a:r>
              <a:rPr lang="en-US" sz="2000" b="0" i="0" dirty="0" err="1">
                <a:solidFill>
                  <a:srgbClr val="000000"/>
                </a:solidFill>
                <a:effectLst/>
                <a:latin typeface="inter-regular"/>
              </a:rPr>
              <a:t>column_name</a:t>
            </a:r>
            <a:r>
              <a:rPr lang="en-US" sz="2000" b="0" i="0" dirty="0">
                <a:solidFill>
                  <a:srgbClr val="000000"/>
                </a:solidFill>
                <a:effectLst/>
                <a:latin typeface="inter-regular"/>
              </a:rPr>
              <a:t> FROM table2;  </a:t>
            </a:r>
          </a:p>
        </p:txBody>
      </p:sp>
    </p:spTree>
    <p:extLst>
      <p:ext uri="{BB962C8B-B14F-4D97-AF65-F5344CB8AC3E}">
        <p14:creationId xmlns:p14="http://schemas.microsoft.com/office/powerpoint/2010/main" val="24731305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71CB3B-0B29-4C29-8ECF-4C2DD3AD0F3C}"/>
              </a:ext>
            </a:extLst>
          </p:cNvPr>
          <p:cNvSpPr>
            <a:spLocks noGrp="1"/>
          </p:cNvSpPr>
          <p:nvPr>
            <p:ph type="title"/>
          </p:nvPr>
        </p:nvSpPr>
        <p:spPr/>
        <p:txBody>
          <a:bodyPr>
            <a:normAutofit fontScale="90000"/>
          </a:bodyPr>
          <a:lstStyle/>
          <a:p>
            <a:r>
              <a:rPr lang="en-IN" b="1" i="0" dirty="0">
                <a:solidFill>
                  <a:srgbClr val="333333"/>
                </a:solidFill>
                <a:effectLst/>
                <a:latin typeface="inter-bold"/>
              </a:rPr>
              <a:t>Example:</a:t>
            </a:r>
            <a:r>
              <a:rPr lang="en-IN" b="0" i="0" dirty="0">
                <a:solidFill>
                  <a:srgbClr val="333333"/>
                </a:solidFill>
                <a:effectLst/>
                <a:latin typeface="inter-regular"/>
              </a:rPr>
              <a:t/>
            </a:r>
            <a:br>
              <a:rPr lang="en-IN" b="0" i="0" dirty="0">
                <a:solidFill>
                  <a:srgbClr val="333333"/>
                </a:solidFill>
                <a:effectLst/>
                <a:latin typeface="inter-regular"/>
              </a:rPr>
            </a:br>
            <a:r>
              <a:rPr lang="en-IN" b="1" i="0" dirty="0">
                <a:solidFill>
                  <a:srgbClr val="333333"/>
                </a:solidFill>
                <a:effectLst/>
                <a:latin typeface="inter-bold"/>
              </a:rPr>
              <a:t>The First table</a:t>
            </a:r>
            <a:r>
              <a:rPr lang="en-IN" b="0" i="0" dirty="0">
                <a:solidFill>
                  <a:srgbClr val="333333"/>
                </a:solidFill>
                <a:effectLst/>
                <a:latin typeface="inter-regular"/>
              </a:rPr>
              <a:t/>
            </a:r>
            <a:br>
              <a:rPr lang="en-IN" b="0" i="0" dirty="0">
                <a:solidFill>
                  <a:srgbClr val="333333"/>
                </a:solidFill>
                <a:effectLst/>
                <a:latin typeface="inter-regular"/>
              </a:rPr>
            </a:br>
            <a:endParaRPr lang="en-IN" dirty="0"/>
          </a:p>
        </p:txBody>
      </p:sp>
      <p:sp>
        <p:nvSpPr>
          <p:cNvPr id="3" name="Text Placeholder 2">
            <a:extLst>
              <a:ext uri="{FF2B5EF4-FFF2-40B4-BE49-F238E27FC236}">
                <a16:creationId xmlns:a16="http://schemas.microsoft.com/office/drawing/2014/main" xmlns="" id="{446455A5-B186-4E4A-B603-178997ED90DD}"/>
              </a:ext>
            </a:extLst>
          </p:cNvPr>
          <p:cNvSpPr>
            <a:spLocks noGrp="1"/>
          </p:cNvSpPr>
          <p:nvPr>
            <p:ph type="body" idx="1"/>
          </p:nvPr>
        </p:nvSpPr>
        <p:spPr/>
        <p:txBody>
          <a:bodyPr/>
          <a:lstStyle/>
          <a:p>
            <a:endParaRPr lang="en-US" dirty="0"/>
          </a:p>
          <a:p>
            <a:endParaRPr lang="en-IN" dirty="0"/>
          </a:p>
          <a:p>
            <a:endParaRPr lang="en-IN" dirty="0"/>
          </a:p>
        </p:txBody>
      </p:sp>
      <p:graphicFrame>
        <p:nvGraphicFramePr>
          <p:cNvPr id="7" name="Table 6">
            <a:extLst>
              <a:ext uri="{FF2B5EF4-FFF2-40B4-BE49-F238E27FC236}">
                <a16:creationId xmlns:a16="http://schemas.microsoft.com/office/drawing/2014/main" xmlns="" id="{F86278F6-5292-47D0-ADE7-A746EEBA4189}"/>
              </a:ext>
            </a:extLst>
          </p:cNvPr>
          <p:cNvGraphicFramePr>
            <a:graphicFrameLocks noGrp="1"/>
          </p:cNvGraphicFramePr>
          <p:nvPr>
            <p:extLst>
              <p:ext uri="{D42A27DB-BD31-4B8C-83A1-F6EECF244321}">
                <p14:modId xmlns:p14="http://schemas.microsoft.com/office/powerpoint/2010/main" val="873875140"/>
              </p:ext>
            </p:extLst>
          </p:nvPr>
        </p:nvGraphicFramePr>
        <p:xfrm>
          <a:off x="311700" y="1541070"/>
          <a:ext cx="2534772" cy="1402080"/>
        </p:xfrm>
        <a:graphic>
          <a:graphicData uri="http://schemas.openxmlformats.org/drawingml/2006/table">
            <a:tbl>
              <a:tblPr/>
              <a:tblGrid>
                <a:gridCol w="1267386">
                  <a:extLst>
                    <a:ext uri="{9D8B030D-6E8A-4147-A177-3AD203B41FA5}">
                      <a16:colId xmlns:a16="http://schemas.microsoft.com/office/drawing/2014/main" xmlns="" val="2618610324"/>
                    </a:ext>
                  </a:extLst>
                </a:gridCol>
                <a:gridCol w="1267386">
                  <a:extLst>
                    <a:ext uri="{9D8B030D-6E8A-4147-A177-3AD203B41FA5}">
                      <a16:colId xmlns:a16="http://schemas.microsoft.com/office/drawing/2014/main" xmlns="" val="734379479"/>
                    </a:ext>
                  </a:extLst>
                </a:gridCol>
              </a:tblGrid>
              <a:tr h="0">
                <a:tc>
                  <a:txBody>
                    <a:bodyPr/>
                    <a:lstStyle/>
                    <a:p>
                      <a:pPr algn="l" fontAlgn="t"/>
                      <a:r>
                        <a:rPr lang="en-IN" dirty="0">
                          <a:solidFill>
                            <a:srgbClr val="000000"/>
                          </a:solidFill>
                          <a:effectLst/>
                          <a:latin typeface="times new roman" panose="02020603050405020304" pitchFamily="18" charset="0"/>
                        </a:rPr>
                        <a:t>ID</a:t>
                      </a:r>
                    </a:p>
                  </a:txBody>
                  <a:tcPr marT="91440" marB="91440">
                    <a:lnL w="7620" cap="flat" cmpd="sng" algn="ctr">
                      <a:solidFill>
                        <a:srgbClr val="30C97E"/>
                      </a:solidFill>
                      <a:prstDash val="solid"/>
                      <a:round/>
                      <a:headEnd type="none" w="med" len="med"/>
                      <a:tailEnd type="none" w="med" len="med"/>
                    </a:lnL>
                    <a:lnR w="7620" cap="flat" cmpd="sng" algn="ctr">
                      <a:solidFill>
                        <a:srgbClr val="30C97E"/>
                      </a:solidFill>
                      <a:prstDash val="solid"/>
                      <a:round/>
                      <a:headEnd type="none" w="med" len="med"/>
                      <a:tailEnd type="none" w="med" len="med"/>
                    </a:lnR>
                    <a:lnT w="7620" cap="flat" cmpd="sng" algn="ctr">
                      <a:solidFill>
                        <a:srgbClr val="30C97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NAME</a:t>
                      </a:r>
                    </a:p>
                  </a:txBody>
                  <a:tcPr marT="91440" marB="91440">
                    <a:lnL w="7620" cap="flat" cmpd="sng" algn="ctr">
                      <a:solidFill>
                        <a:srgbClr val="30C97E"/>
                      </a:solidFill>
                      <a:prstDash val="solid"/>
                      <a:round/>
                      <a:headEnd type="none" w="med" len="med"/>
                      <a:tailEnd type="none" w="med" len="med"/>
                    </a:lnL>
                    <a:lnR w="7620" cap="flat" cmpd="sng" algn="ctr">
                      <a:solidFill>
                        <a:srgbClr val="30C97E"/>
                      </a:solidFill>
                      <a:prstDash val="solid"/>
                      <a:round/>
                      <a:headEnd type="none" w="med" len="med"/>
                      <a:tailEnd type="none" w="med" len="med"/>
                    </a:lnR>
                    <a:lnT w="7620" cap="flat" cmpd="sng" algn="ctr">
                      <a:solidFill>
                        <a:srgbClr val="30C97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3268936790"/>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980294826"/>
                  </a:ext>
                </a:extLst>
              </a:tr>
              <a:tr h="0">
                <a:tc>
                  <a:txBody>
                    <a:bodyPr/>
                    <a:lstStyle/>
                    <a:p>
                      <a:pPr algn="just" fontAlgn="t"/>
                      <a:r>
                        <a:rPr lang="en-IN">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464719832"/>
                  </a:ext>
                </a:extLst>
              </a:tr>
              <a:tr h="0">
                <a:tc>
                  <a:txBody>
                    <a:bodyPr/>
                    <a:lstStyle/>
                    <a:p>
                      <a:pPr algn="just"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178296114"/>
                  </a:ext>
                </a:extLst>
              </a:tr>
            </a:tbl>
          </a:graphicData>
        </a:graphic>
      </p:graphicFrame>
      <p:sp>
        <p:nvSpPr>
          <p:cNvPr id="11" name="TextBox 10">
            <a:extLst>
              <a:ext uri="{FF2B5EF4-FFF2-40B4-BE49-F238E27FC236}">
                <a16:creationId xmlns:a16="http://schemas.microsoft.com/office/drawing/2014/main" xmlns="" id="{2E3D0242-8DC8-4719-981D-6A3D6F087055}"/>
              </a:ext>
            </a:extLst>
          </p:cNvPr>
          <p:cNvSpPr txBox="1"/>
          <p:nvPr/>
        </p:nvSpPr>
        <p:spPr>
          <a:xfrm>
            <a:off x="4572000" y="777323"/>
            <a:ext cx="4572000" cy="307777"/>
          </a:xfrm>
          <a:prstGeom prst="rect">
            <a:avLst/>
          </a:prstGeom>
          <a:noFill/>
        </p:spPr>
        <p:txBody>
          <a:bodyPr wrap="square">
            <a:spAutoFit/>
          </a:bodyPr>
          <a:lstStyle/>
          <a:p>
            <a:r>
              <a:rPr lang="en-IN" b="1" i="0" dirty="0">
                <a:solidFill>
                  <a:srgbClr val="333333"/>
                </a:solidFill>
                <a:effectLst/>
                <a:latin typeface="inter-bold"/>
              </a:rPr>
              <a:t>The Second table</a:t>
            </a:r>
            <a:endParaRPr lang="en-IN" dirty="0"/>
          </a:p>
        </p:txBody>
      </p:sp>
      <p:graphicFrame>
        <p:nvGraphicFramePr>
          <p:cNvPr id="12" name="Table 11">
            <a:extLst>
              <a:ext uri="{FF2B5EF4-FFF2-40B4-BE49-F238E27FC236}">
                <a16:creationId xmlns:a16="http://schemas.microsoft.com/office/drawing/2014/main" xmlns="" id="{D8C9B594-22FB-44D8-99E4-19371E02FD29}"/>
              </a:ext>
            </a:extLst>
          </p:cNvPr>
          <p:cNvGraphicFramePr>
            <a:graphicFrameLocks noGrp="1"/>
          </p:cNvGraphicFramePr>
          <p:nvPr>
            <p:extLst>
              <p:ext uri="{D42A27DB-BD31-4B8C-83A1-F6EECF244321}">
                <p14:modId xmlns:p14="http://schemas.microsoft.com/office/powerpoint/2010/main" val="2439663410"/>
              </p:ext>
            </p:extLst>
          </p:nvPr>
        </p:nvGraphicFramePr>
        <p:xfrm>
          <a:off x="3966881" y="1169670"/>
          <a:ext cx="2709584" cy="1402080"/>
        </p:xfrm>
        <a:graphic>
          <a:graphicData uri="http://schemas.openxmlformats.org/drawingml/2006/table">
            <a:tbl>
              <a:tblPr/>
              <a:tblGrid>
                <a:gridCol w="1018181">
                  <a:extLst>
                    <a:ext uri="{9D8B030D-6E8A-4147-A177-3AD203B41FA5}">
                      <a16:colId xmlns:a16="http://schemas.microsoft.com/office/drawing/2014/main" xmlns="" val="334974771"/>
                    </a:ext>
                  </a:extLst>
                </a:gridCol>
                <a:gridCol w="1691403">
                  <a:extLst>
                    <a:ext uri="{9D8B030D-6E8A-4147-A177-3AD203B41FA5}">
                      <a16:colId xmlns:a16="http://schemas.microsoft.com/office/drawing/2014/main" xmlns="" val="605372465"/>
                    </a:ext>
                  </a:extLst>
                </a:gridCol>
              </a:tblGrid>
              <a:tr h="0">
                <a:tc>
                  <a:txBody>
                    <a:bodyPr/>
                    <a:lstStyle/>
                    <a:p>
                      <a:pPr algn="l" fontAlgn="t"/>
                      <a:r>
                        <a:rPr lang="en-IN">
                          <a:solidFill>
                            <a:srgbClr val="000000"/>
                          </a:solidFill>
                          <a:effectLst/>
                          <a:latin typeface="times new roman" panose="02020603050405020304" pitchFamily="18" charset="0"/>
                        </a:rPr>
                        <a:t>ID</a:t>
                      </a:r>
                    </a:p>
                  </a:txBody>
                  <a:tcPr marT="91440" marB="91440">
                    <a:lnL w="7620" cap="flat" cmpd="sng" algn="ctr">
                      <a:solidFill>
                        <a:srgbClr val="80C00C"/>
                      </a:solidFill>
                      <a:prstDash val="solid"/>
                      <a:round/>
                      <a:headEnd type="none" w="med" len="med"/>
                      <a:tailEnd type="none" w="med" len="med"/>
                    </a:lnL>
                    <a:lnR w="7620" cap="flat" cmpd="sng" algn="ctr">
                      <a:solidFill>
                        <a:srgbClr val="80C00C"/>
                      </a:solidFill>
                      <a:prstDash val="solid"/>
                      <a:round/>
                      <a:headEnd type="none" w="med" len="med"/>
                      <a:tailEnd type="none" w="med" len="med"/>
                    </a:lnR>
                    <a:lnT w="7620" cap="flat" cmpd="sng" algn="ctr">
                      <a:solidFill>
                        <a:srgbClr val="80C00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NAME</a:t>
                      </a:r>
                    </a:p>
                  </a:txBody>
                  <a:tcPr marT="91440" marB="91440">
                    <a:lnL w="7620" cap="flat" cmpd="sng" algn="ctr">
                      <a:solidFill>
                        <a:srgbClr val="80C00C"/>
                      </a:solidFill>
                      <a:prstDash val="solid"/>
                      <a:round/>
                      <a:headEnd type="none" w="med" len="med"/>
                      <a:tailEnd type="none" w="med" len="med"/>
                    </a:lnL>
                    <a:lnR w="7620" cap="flat" cmpd="sng" algn="ctr">
                      <a:solidFill>
                        <a:srgbClr val="80C00C"/>
                      </a:solidFill>
                      <a:prstDash val="solid"/>
                      <a:round/>
                      <a:headEnd type="none" w="med" len="med"/>
                      <a:tailEnd type="none" w="med" len="med"/>
                    </a:lnR>
                    <a:lnT w="7620" cap="flat" cmpd="sng" algn="ctr">
                      <a:solidFill>
                        <a:srgbClr val="80C00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842303046"/>
                  </a:ext>
                </a:extLst>
              </a:tr>
              <a:tr h="0">
                <a:tc>
                  <a:txBody>
                    <a:bodyPr/>
                    <a:lstStyle/>
                    <a:p>
                      <a:pPr algn="just"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3624799808"/>
                  </a:ext>
                </a:extLst>
              </a:tr>
              <a:tr h="0">
                <a:tc>
                  <a:txBody>
                    <a:bodyPr/>
                    <a:lstStyle/>
                    <a:p>
                      <a:pPr algn="just" fontAlgn="t"/>
                      <a:r>
                        <a:rPr lang="en-IN">
                          <a:solidFill>
                            <a:srgbClr val="333333"/>
                          </a:solidFill>
                          <a:effectLst/>
                          <a:latin typeface="inter-regular"/>
                        </a:rPr>
                        <a:t>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850320756"/>
                  </a:ext>
                </a:extLst>
              </a:tr>
              <a:tr h="0">
                <a:tc>
                  <a:txBody>
                    <a:bodyPr/>
                    <a:lstStyle/>
                    <a:p>
                      <a:pPr algn="just" fontAlgn="t"/>
                      <a:r>
                        <a:rPr lang="en-IN">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David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3836998337"/>
                  </a:ext>
                </a:extLst>
              </a:tr>
            </a:tbl>
          </a:graphicData>
        </a:graphic>
      </p:graphicFrame>
      <p:sp>
        <p:nvSpPr>
          <p:cNvPr id="14" name="TextBox 13">
            <a:extLst>
              <a:ext uri="{FF2B5EF4-FFF2-40B4-BE49-F238E27FC236}">
                <a16:creationId xmlns:a16="http://schemas.microsoft.com/office/drawing/2014/main" xmlns="" id="{D39EA361-011C-4C1B-8A2C-31B0432BC00A}"/>
              </a:ext>
            </a:extLst>
          </p:cNvPr>
          <p:cNvSpPr txBox="1"/>
          <p:nvPr/>
        </p:nvSpPr>
        <p:spPr>
          <a:xfrm>
            <a:off x="311700" y="3412070"/>
            <a:ext cx="6089100" cy="1169551"/>
          </a:xfrm>
          <a:prstGeom prst="rect">
            <a:avLst/>
          </a:prstGeom>
          <a:noFill/>
        </p:spPr>
        <p:txBody>
          <a:bodyPr wrap="square">
            <a:spAutoFit/>
          </a:bodyPr>
          <a:lstStyle/>
          <a:p>
            <a:pPr algn="just"/>
            <a:r>
              <a:rPr lang="en-US" b="0" i="0" dirty="0">
                <a:solidFill>
                  <a:srgbClr val="333333"/>
                </a:solidFill>
                <a:effectLst/>
                <a:latin typeface="inter-regular"/>
              </a:rPr>
              <a:t>Union SQL query will be:</a:t>
            </a:r>
          </a:p>
          <a:p>
            <a:pPr algn="just"/>
            <a:endParaRPr lang="en-US" b="0" i="0" dirty="0">
              <a:solidFill>
                <a:srgbClr val="333333"/>
              </a:solidFill>
              <a:effectLst/>
              <a:latin typeface="inter-regular"/>
            </a:endParaRPr>
          </a:p>
          <a:p>
            <a:pPr algn="just"/>
            <a:r>
              <a:rPr lang="en-US" b="0" i="0" dirty="0">
                <a:solidFill>
                  <a:srgbClr val="000000"/>
                </a:solidFill>
                <a:effectLst/>
                <a:latin typeface="inter-regular"/>
              </a:rPr>
              <a:t>SELECT * FROM First   </a:t>
            </a:r>
          </a:p>
          <a:p>
            <a:pPr algn="just"/>
            <a:r>
              <a:rPr lang="en-US" b="0" i="0" dirty="0">
                <a:solidFill>
                  <a:srgbClr val="000000"/>
                </a:solidFill>
                <a:effectLst/>
                <a:latin typeface="inter-regular"/>
              </a:rPr>
              <a:t>UNION  </a:t>
            </a:r>
          </a:p>
          <a:p>
            <a:pPr algn="just"/>
            <a:r>
              <a:rPr lang="en-US" b="0" i="0" dirty="0">
                <a:solidFill>
                  <a:srgbClr val="000000"/>
                </a:solidFill>
                <a:effectLst/>
                <a:latin typeface="inter-regular"/>
              </a:rPr>
              <a:t>SELECT * FROM Second;  </a:t>
            </a:r>
          </a:p>
        </p:txBody>
      </p:sp>
      <p:graphicFrame>
        <p:nvGraphicFramePr>
          <p:cNvPr id="15" name="Table 14">
            <a:extLst>
              <a:ext uri="{FF2B5EF4-FFF2-40B4-BE49-F238E27FC236}">
                <a16:creationId xmlns:a16="http://schemas.microsoft.com/office/drawing/2014/main" xmlns="" id="{9DA9C0FF-4A4A-447D-91F8-E8772504B3DB}"/>
              </a:ext>
            </a:extLst>
          </p:cNvPr>
          <p:cNvGraphicFramePr>
            <a:graphicFrameLocks noGrp="1"/>
          </p:cNvGraphicFramePr>
          <p:nvPr>
            <p:extLst>
              <p:ext uri="{D42A27DB-BD31-4B8C-83A1-F6EECF244321}">
                <p14:modId xmlns:p14="http://schemas.microsoft.com/office/powerpoint/2010/main" val="3631825601"/>
              </p:ext>
            </p:extLst>
          </p:nvPr>
        </p:nvGraphicFramePr>
        <p:xfrm>
          <a:off x="4390463" y="2852803"/>
          <a:ext cx="3596810" cy="2072640"/>
        </p:xfrm>
        <a:graphic>
          <a:graphicData uri="http://schemas.openxmlformats.org/drawingml/2006/table">
            <a:tbl>
              <a:tblPr/>
              <a:tblGrid>
                <a:gridCol w="1798405">
                  <a:extLst>
                    <a:ext uri="{9D8B030D-6E8A-4147-A177-3AD203B41FA5}">
                      <a16:colId xmlns:a16="http://schemas.microsoft.com/office/drawing/2014/main" xmlns="" val="3564867230"/>
                    </a:ext>
                  </a:extLst>
                </a:gridCol>
                <a:gridCol w="1798405">
                  <a:extLst>
                    <a:ext uri="{9D8B030D-6E8A-4147-A177-3AD203B41FA5}">
                      <a16:colId xmlns:a16="http://schemas.microsoft.com/office/drawing/2014/main" xmlns="" val="85387773"/>
                    </a:ext>
                  </a:extLst>
                </a:gridCol>
              </a:tblGrid>
              <a:tr h="0">
                <a:tc>
                  <a:txBody>
                    <a:bodyPr/>
                    <a:lstStyle/>
                    <a:p>
                      <a:pPr algn="l" fontAlgn="t"/>
                      <a:r>
                        <a:rPr lang="en-IN">
                          <a:solidFill>
                            <a:srgbClr val="000000"/>
                          </a:solidFill>
                          <a:effectLst/>
                          <a:latin typeface="times new roman" panose="02020603050405020304" pitchFamily="18" charset="0"/>
                        </a:rPr>
                        <a:t>ID</a:t>
                      </a:r>
                    </a:p>
                  </a:txBody>
                  <a:tcPr marT="91440" marB="91440">
                    <a:lnL w="7620" cap="flat" cmpd="sng" algn="ctr">
                      <a:solidFill>
                        <a:srgbClr val="D0ED4E"/>
                      </a:solidFill>
                      <a:prstDash val="solid"/>
                      <a:round/>
                      <a:headEnd type="none" w="med" len="med"/>
                      <a:tailEnd type="none" w="med" len="med"/>
                    </a:lnL>
                    <a:lnR w="7620" cap="flat" cmpd="sng" algn="ctr">
                      <a:solidFill>
                        <a:srgbClr val="D0ED4E"/>
                      </a:solidFill>
                      <a:prstDash val="solid"/>
                      <a:round/>
                      <a:headEnd type="none" w="med" len="med"/>
                      <a:tailEnd type="none" w="med" len="med"/>
                    </a:lnR>
                    <a:lnT w="7620" cap="flat" cmpd="sng" algn="ctr">
                      <a:solidFill>
                        <a:srgbClr val="D0ED4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NAME</a:t>
                      </a:r>
                    </a:p>
                  </a:txBody>
                  <a:tcPr marT="91440" marB="91440">
                    <a:lnL w="7620" cap="flat" cmpd="sng" algn="ctr">
                      <a:solidFill>
                        <a:srgbClr val="D0ED4E"/>
                      </a:solidFill>
                      <a:prstDash val="solid"/>
                      <a:round/>
                      <a:headEnd type="none" w="med" len="med"/>
                      <a:tailEnd type="none" w="med" len="med"/>
                    </a:lnL>
                    <a:lnR w="7620" cap="flat" cmpd="sng" algn="ctr">
                      <a:solidFill>
                        <a:srgbClr val="D0ED4E"/>
                      </a:solidFill>
                      <a:prstDash val="solid"/>
                      <a:round/>
                      <a:headEnd type="none" w="med" len="med"/>
                      <a:tailEnd type="none" w="med" len="med"/>
                    </a:lnR>
                    <a:lnT w="7620" cap="flat" cmpd="sng" algn="ctr">
                      <a:solidFill>
                        <a:srgbClr val="D0ED4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314890724"/>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682572354"/>
                  </a:ext>
                </a:extLst>
              </a:tr>
              <a:tr h="0">
                <a:tc>
                  <a:txBody>
                    <a:bodyPr/>
                    <a:lstStyle/>
                    <a:p>
                      <a:pPr algn="just" fontAlgn="t"/>
                      <a:r>
                        <a:rPr lang="en-IN">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051489654"/>
                  </a:ext>
                </a:extLst>
              </a:tr>
              <a:tr h="0">
                <a:tc>
                  <a:txBody>
                    <a:bodyPr/>
                    <a:lstStyle/>
                    <a:p>
                      <a:pPr algn="just"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621861894"/>
                  </a:ext>
                </a:extLst>
              </a:tr>
              <a:tr h="0">
                <a:tc>
                  <a:txBody>
                    <a:bodyPr/>
                    <a:lstStyle/>
                    <a:p>
                      <a:pPr algn="just" fontAlgn="t"/>
                      <a:r>
                        <a:rPr lang="en-IN">
                          <a:solidFill>
                            <a:srgbClr val="333333"/>
                          </a:solidFill>
                          <a:effectLst/>
                          <a:latin typeface="inter-regular"/>
                        </a:rPr>
                        <a:t>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999159245"/>
                  </a:ext>
                </a:extLst>
              </a:tr>
              <a:tr h="0">
                <a:tc>
                  <a:txBody>
                    <a:bodyPr/>
                    <a:lstStyle/>
                    <a:p>
                      <a:pPr algn="just" fontAlgn="t"/>
                      <a:r>
                        <a:rPr lang="en-IN">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David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549524056"/>
                  </a:ext>
                </a:extLst>
              </a:tr>
            </a:tbl>
          </a:graphicData>
        </a:graphic>
      </p:graphicFrame>
    </p:spTree>
    <p:extLst>
      <p:ext uri="{BB962C8B-B14F-4D97-AF65-F5344CB8AC3E}">
        <p14:creationId xmlns:p14="http://schemas.microsoft.com/office/powerpoint/2010/main" val="12850630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8A37BAB-84EE-4262-8E57-0EFF1CED531F}"/>
              </a:ext>
            </a:extLst>
          </p:cNvPr>
          <p:cNvSpPr>
            <a:spLocks noGrp="1"/>
          </p:cNvSpPr>
          <p:nvPr>
            <p:ph type="body" idx="1"/>
          </p:nvPr>
        </p:nvSpPr>
        <p:spPr>
          <a:xfrm>
            <a:off x="311700" y="255494"/>
            <a:ext cx="8520600" cy="4313381"/>
          </a:xfrm>
        </p:spPr>
        <p:txBody>
          <a:bodyPr/>
          <a:lstStyle/>
          <a:p>
            <a:pPr marL="114300" indent="0" algn="just">
              <a:buNone/>
            </a:pPr>
            <a:r>
              <a:rPr lang="en-US" b="0" i="0" dirty="0">
                <a:solidFill>
                  <a:srgbClr val="610B4B"/>
                </a:solidFill>
                <a:effectLst/>
                <a:latin typeface="erdana"/>
              </a:rPr>
              <a:t>2. Union All</a:t>
            </a:r>
          </a:p>
          <a:p>
            <a:pPr marL="114300" indent="0" algn="just">
              <a:buNone/>
            </a:pPr>
            <a:r>
              <a:rPr lang="en-US" b="0" i="0" dirty="0">
                <a:solidFill>
                  <a:srgbClr val="333333"/>
                </a:solidFill>
                <a:effectLst/>
                <a:latin typeface="inter-regular"/>
              </a:rPr>
              <a:t>Union All operation is equal to the Union operation. It returns the set without removing duplication and sorting the data.</a:t>
            </a:r>
          </a:p>
          <a:p>
            <a:pPr algn="just"/>
            <a:r>
              <a:rPr lang="en-US" b="1" i="0" dirty="0">
                <a:solidFill>
                  <a:srgbClr val="333333"/>
                </a:solidFill>
                <a:effectLst/>
                <a:latin typeface="inter-bold"/>
              </a:rPr>
              <a:t>Syntax:</a:t>
            </a:r>
            <a:endParaRPr lang="en-US" b="0" i="0" dirty="0">
              <a:solidFill>
                <a:srgbClr val="333333"/>
              </a:solidFill>
              <a:effectLst/>
              <a:latin typeface="inter-regular"/>
            </a:endParaRP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table1  </a:t>
            </a:r>
          </a:p>
          <a:p>
            <a:pPr marL="114300" indent="0" algn="just">
              <a:buNone/>
            </a:pPr>
            <a:r>
              <a:rPr lang="en-US" b="0" i="0" dirty="0">
                <a:solidFill>
                  <a:srgbClr val="000000"/>
                </a:solidFill>
                <a:effectLst/>
                <a:latin typeface="inter-regular"/>
              </a:rPr>
              <a:t>UNION ALL  </a:t>
            </a: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table2;  </a:t>
            </a:r>
          </a:p>
          <a:p>
            <a:endParaRPr lang="en-IN" dirty="0"/>
          </a:p>
        </p:txBody>
      </p:sp>
    </p:spTree>
    <p:extLst>
      <p:ext uri="{BB962C8B-B14F-4D97-AF65-F5344CB8AC3E}">
        <p14:creationId xmlns:p14="http://schemas.microsoft.com/office/powerpoint/2010/main" val="11766581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B564E01-AC0F-4D35-926A-D1C0051A3682}"/>
              </a:ext>
            </a:extLst>
          </p:cNvPr>
          <p:cNvSpPr>
            <a:spLocks noGrp="1"/>
          </p:cNvSpPr>
          <p:nvPr>
            <p:ph type="body" idx="1"/>
          </p:nvPr>
        </p:nvSpPr>
        <p:spPr>
          <a:xfrm>
            <a:off x="311700" y="316006"/>
            <a:ext cx="8520600" cy="4252869"/>
          </a:xfrm>
        </p:spPr>
        <p:txBody>
          <a:bodyPr/>
          <a:lstStyle/>
          <a:p>
            <a:pPr marL="114300" indent="0" algn="just">
              <a:buNone/>
            </a:pPr>
            <a:r>
              <a:rPr lang="en-US" b="1" i="0" dirty="0">
                <a:solidFill>
                  <a:srgbClr val="333333"/>
                </a:solidFill>
                <a:effectLst/>
                <a:latin typeface="inter-bold"/>
              </a:rPr>
              <a:t>Example:</a:t>
            </a:r>
            <a:r>
              <a:rPr lang="en-US" b="0" i="0" dirty="0">
                <a:solidFill>
                  <a:srgbClr val="333333"/>
                </a:solidFill>
                <a:effectLst/>
                <a:latin typeface="inter-regular"/>
              </a:rPr>
              <a:t> Using the above First and Second table.</a:t>
            </a:r>
          </a:p>
          <a:p>
            <a:pPr algn="just"/>
            <a:r>
              <a:rPr lang="en-US" b="0" i="0" dirty="0">
                <a:solidFill>
                  <a:srgbClr val="333333"/>
                </a:solidFill>
                <a:effectLst/>
                <a:latin typeface="inter-regular"/>
              </a:rPr>
              <a:t>Union All query will be like:</a:t>
            </a:r>
          </a:p>
          <a:p>
            <a:pPr marL="114300" indent="0" algn="just">
              <a:buNone/>
            </a:pPr>
            <a:r>
              <a:rPr lang="en-US" b="0" i="0" dirty="0">
                <a:solidFill>
                  <a:srgbClr val="000000"/>
                </a:solidFill>
                <a:effectLst/>
                <a:latin typeface="inter-regular"/>
              </a:rPr>
              <a:t>SELECT * FROM First   </a:t>
            </a:r>
          </a:p>
          <a:p>
            <a:pPr marL="114300" indent="0" algn="just">
              <a:buNone/>
            </a:pPr>
            <a:r>
              <a:rPr lang="en-US" b="0" i="0" dirty="0">
                <a:solidFill>
                  <a:srgbClr val="000000"/>
                </a:solidFill>
                <a:effectLst/>
                <a:latin typeface="inter-regular"/>
              </a:rPr>
              <a:t>UNION ALL  </a:t>
            </a:r>
          </a:p>
          <a:p>
            <a:pPr marL="114300" indent="0" algn="just">
              <a:buNone/>
            </a:pPr>
            <a:r>
              <a:rPr lang="en-US" b="0" i="0" dirty="0">
                <a:solidFill>
                  <a:srgbClr val="000000"/>
                </a:solidFill>
                <a:effectLst/>
                <a:latin typeface="inter-regular"/>
              </a:rPr>
              <a:t>SELECT * FROM Second;  </a:t>
            </a:r>
          </a:p>
          <a:p>
            <a:endParaRPr lang="en-IN" dirty="0"/>
          </a:p>
        </p:txBody>
      </p:sp>
      <p:graphicFrame>
        <p:nvGraphicFramePr>
          <p:cNvPr id="4" name="Table 3">
            <a:extLst>
              <a:ext uri="{FF2B5EF4-FFF2-40B4-BE49-F238E27FC236}">
                <a16:creationId xmlns:a16="http://schemas.microsoft.com/office/drawing/2014/main" xmlns="" id="{95C8EE08-E4CA-4AFE-A48B-8AB1AF8204F0}"/>
              </a:ext>
            </a:extLst>
          </p:cNvPr>
          <p:cNvGraphicFramePr>
            <a:graphicFrameLocks noGrp="1"/>
          </p:cNvGraphicFramePr>
          <p:nvPr>
            <p:extLst>
              <p:ext uri="{D42A27DB-BD31-4B8C-83A1-F6EECF244321}">
                <p14:modId xmlns:p14="http://schemas.microsoft.com/office/powerpoint/2010/main" val="3753283298"/>
              </p:ext>
            </p:extLst>
          </p:nvPr>
        </p:nvGraphicFramePr>
        <p:xfrm>
          <a:off x="552216" y="2276168"/>
          <a:ext cx="4800602" cy="2420628"/>
        </p:xfrm>
        <a:graphic>
          <a:graphicData uri="http://schemas.openxmlformats.org/drawingml/2006/table">
            <a:tbl>
              <a:tblPr/>
              <a:tblGrid>
                <a:gridCol w="2400301">
                  <a:extLst>
                    <a:ext uri="{9D8B030D-6E8A-4147-A177-3AD203B41FA5}">
                      <a16:colId xmlns:a16="http://schemas.microsoft.com/office/drawing/2014/main" xmlns="" val="2654197793"/>
                    </a:ext>
                  </a:extLst>
                </a:gridCol>
                <a:gridCol w="2400301">
                  <a:extLst>
                    <a:ext uri="{9D8B030D-6E8A-4147-A177-3AD203B41FA5}">
                      <a16:colId xmlns:a16="http://schemas.microsoft.com/office/drawing/2014/main" xmlns="" val="516992878"/>
                    </a:ext>
                  </a:extLst>
                </a:gridCol>
              </a:tblGrid>
              <a:tr h="0">
                <a:tc>
                  <a:txBody>
                    <a:bodyPr/>
                    <a:lstStyle/>
                    <a:p>
                      <a:pPr algn="ctr" fontAlgn="t"/>
                      <a:r>
                        <a:rPr lang="en-IN" dirty="0">
                          <a:solidFill>
                            <a:srgbClr val="000000"/>
                          </a:solidFill>
                          <a:effectLst/>
                          <a:latin typeface="times new roman" panose="02020603050405020304" pitchFamily="18" charset="0"/>
                        </a:rPr>
                        <a:t>ID</a:t>
                      </a:r>
                    </a:p>
                  </a:txBody>
                  <a:tcPr marT="91440" marB="91440">
                    <a:lnL w="7620" cap="flat" cmpd="sng" algn="ctr">
                      <a:solidFill>
                        <a:srgbClr val="0002CD"/>
                      </a:solidFill>
                      <a:prstDash val="solid"/>
                      <a:round/>
                      <a:headEnd type="none" w="med" len="med"/>
                      <a:tailEnd type="none" w="med" len="med"/>
                    </a:lnL>
                    <a:lnR w="7620" cap="flat" cmpd="sng" algn="ctr">
                      <a:solidFill>
                        <a:srgbClr val="0002CD"/>
                      </a:solidFill>
                      <a:prstDash val="solid"/>
                      <a:round/>
                      <a:headEnd type="none" w="med" len="med"/>
                      <a:tailEnd type="none" w="med" len="med"/>
                    </a:lnR>
                    <a:lnT w="7620" cap="flat" cmpd="sng" algn="ctr">
                      <a:solidFill>
                        <a:srgbClr val="0002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a:solidFill>
                            <a:srgbClr val="000000"/>
                          </a:solidFill>
                          <a:effectLst/>
                          <a:latin typeface="times new roman" panose="02020603050405020304" pitchFamily="18" charset="0"/>
                        </a:rPr>
                        <a:t>NAME</a:t>
                      </a:r>
                    </a:p>
                  </a:txBody>
                  <a:tcPr marT="91440" marB="91440">
                    <a:lnL w="7620" cap="flat" cmpd="sng" algn="ctr">
                      <a:solidFill>
                        <a:srgbClr val="0002CD"/>
                      </a:solidFill>
                      <a:prstDash val="solid"/>
                      <a:round/>
                      <a:headEnd type="none" w="med" len="med"/>
                      <a:tailEnd type="none" w="med" len="med"/>
                    </a:lnL>
                    <a:lnR w="7620" cap="flat" cmpd="sng" algn="ctr">
                      <a:solidFill>
                        <a:srgbClr val="0002CD"/>
                      </a:solidFill>
                      <a:prstDash val="solid"/>
                      <a:round/>
                      <a:headEnd type="none" w="med" len="med"/>
                      <a:tailEnd type="none" w="med" len="med"/>
                    </a:lnR>
                    <a:lnT w="7620" cap="flat" cmpd="sng" algn="ctr">
                      <a:solidFill>
                        <a:srgbClr val="0002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929214648"/>
                  </a:ext>
                </a:extLst>
              </a:tr>
              <a:tr h="0">
                <a:tc>
                  <a:txBody>
                    <a:bodyPr/>
                    <a:lstStyle/>
                    <a:p>
                      <a:pPr algn="ctr" fontAlgn="t"/>
                      <a:r>
                        <a:rPr lang="en-IN" dirty="0">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4001229184"/>
                  </a:ext>
                </a:extLst>
              </a:tr>
              <a:tr h="347988">
                <a:tc>
                  <a:txBody>
                    <a:bodyPr/>
                    <a:lstStyle/>
                    <a:p>
                      <a:pPr algn="ctr" fontAlgn="t"/>
                      <a:r>
                        <a:rPr lang="en-IN">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774044391"/>
                  </a:ext>
                </a:extLst>
              </a:tr>
              <a:tr h="0">
                <a:tc>
                  <a:txBody>
                    <a:bodyPr/>
                    <a:lstStyle/>
                    <a:p>
                      <a:pPr algn="ctr"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58856929"/>
                  </a:ext>
                </a:extLst>
              </a:tr>
              <a:tr h="0">
                <a:tc>
                  <a:txBody>
                    <a:bodyPr/>
                    <a:lstStyle/>
                    <a:p>
                      <a:pPr algn="ctr"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990061855"/>
                  </a:ext>
                </a:extLst>
              </a:tr>
              <a:tr h="0">
                <a:tc>
                  <a:txBody>
                    <a:bodyPr/>
                    <a:lstStyle/>
                    <a:p>
                      <a:pPr algn="ctr" fontAlgn="t"/>
                      <a:r>
                        <a:rPr lang="en-IN">
                          <a:solidFill>
                            <a:srgbClr val="333333"/>
                          </a:solidFill>
                          <a:effectLst/>
                          <a:latin typeface="inter-regular"/>
                        </a:rPr>
                        <a:t>4</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333333"/>
                          </a:solidFill>
                          <a:effectLst/>
                          <a:latin typeface="inter-regular"/>
                        </a:rPr>
                        <a:t>Stephan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486101584"/>
                  </a:ext>
                </a:extLst>
              </a:tr>
              <a:tr h="0">
                <a:tc>
                  <a:txBody>
                    <a:bodyPr/>
                    <a:lstStyle/>
                    <a:p>
                      <a:pPr algn="ctr" fontAlgn="t"/>
                      <a:r>
                        <a:rPr lang="en-IN">
                          <a:solidFill>
                            <a:srgbClr val="333333"/>
                          </a:solidFill>
                          <a:effectLst/>
                          <a:latin typeface="inter-regular"/>
                        </a:rPr>
                        <a:t>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333333"/>
                          </a:solidFill>
                          <a:effectLst/>
                          <a:latin typeface="inter-regular"/>
                        </a:rPr>
                        <a:t>David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297331200"/>
                  </a:ext>
                </a:extLst>
              </a:tr>
            </a:tbl>
          </a:graphicData>
        </a:graphic>
      </p:graphicFrame>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572"/>
          <a:stretch/>
        </p:blipFill>
        <p:spPr bwMode="auto">
          <a:xfrm>
            <a:off x="4265896" y="724619"/>
            <a:ext cx="4878104" cy="142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1493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8F2FE17-B00B-4D3C-9ED4-8017E54A04A1}"/>
              </a:ext>
            </a:extLst>
          </p:cNvPr>
          <p:cNvSpPr>
            <a:spLocks noGrp="1"/>
          </p:cNvSpPr>
          <p:nvPr>
            <p:ph type="body" idx="1"/>
          </p:nvPr>
        </p:nvSpPr>
        <p:spPr>
          <a:xfrm>
            <a:off x="311700" y="235324"/>
            <a:ext cx="8520600" cy="4333551"/>
          </a:xfrm>
        </p:spPr>
        <p:txBody>
          <a:bodyPr/>
          <a:lstStyle/>
          <a:p>
            <a:pPr marL="114300" indent="0" algn="just">
              <a:buNone/>
            </a:pPr>
            <a:r>
              <a:rPr lang="en-US" b="0" i="0" dirty="0">
                <a:solidFill>
                  <a:srgbClr val="610B4B"/>
                </a:solidFill>
                <a:effectLst/>
                <a:latin typeface="erdana"/>
              </a:rPr>
              <a:t>3. Intersect</a:t>
            </a:r>
          </a:p>
          <a:p>
            <a:pPr algn="just">
              <a:buFont typeface="Arial" panose="020B0604020202020204" pitchFamily="34" charset="0"/>
              <a:buChar char="•"/>
            </a:pPr>
            <a:r>
              <a:rPr lang="en-US" b="0" i="0" dirty="0">
                <a:solidFill>
                  <a:srgbClr val="000000"/>
                </a:solidFill>
                <a:effectLst/>
                <a:latin typeface="inter-regular"/>
              </a:rPr>
              <a:t>It is used to combine two SELECT statements. The Intersect operation returns the common rows from both the SELECT statements.</a:t>
            </a:r>
          </a:p>
          <a:p>
            <a:pPr algn="just">
              <a:buFont typeface="Arial" panose="020B0604020202020204" pitchFamily="34" charset="0"/>
              <a:buChar char="•"/>
            </a:pPr>
            <a:r>
              <a:rPr lang="en-US" b="0" i="0" dirty="0">
                <a:solidFill>
                  <a:srgbClr val="000000"/>
                </a:solidFill>
                <a:effectLst/>
                <a:latin typeface="inter-regular"/>
              </a:rPr>
              <a:t>In the Intersect operation, the number of datatype and columns must be the same.</a:t>
            </a:r>
          </a:p>
          <a:p>
            <a:pPr algn="just">
              <a:buFont typeface="Arial" panose="020B0604020202020204" pitchFamily="34" charset="0"/>
              <a:buChar char="•"/>
            </a:pPr>
            <a:r>
              <a:rPr lang="en-US" b="0" i="0" dirty="0">
                <a:solidFill>
                  <a:srgbClr val="000000"/>
                </a:solidFill>
                <a:effectLst/>
                <a:latin typeface="inter-regular"/>
              </a:rPr>
              <a:t>It has no duplicates and it arranges the data in ascending order by default.</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333333"/>
                </a:solidFill>
                <a:effectLst/>
                <a:latin typeface="inter-bold"/>
              </a:rPr>
              <a:t>Syntax</a:t>
            </a:r>
            <a:endParaRPr lang="en-US" b="0" i="0" dirty="0">
              <a:solidFill>
                <a:srgbClr val="333333"/>
              </a:solidFill>
              <a:effectLst/>
              <a:latin typeface="inter-regular"/>
            </a:endParaRP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table1  </a:t>
            </a:r>
          </a:p>
          <a:p>
            <a:pPr marL="114300" indent="0" algn="just">
              <a:buNone/>
            </a:pPr>
            <a:r>
              <a:rPr lang="en-US" b="0" i="0" dirty="0">
                <a:solidFill>
                  <a:srgbClr val="000000"/>
                </a:solidFill>
                <a:effectLst/>
                <a:latin typeface="inter-regular"/>
              </a:rPr>
              <a:t>INTERSECT  </a:t>
            </a: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table2;  </a:t>
            </a:r>
          </a:p>
          <a:p>
            <a:endParaRPr lang="en-IN" dirty="0"/>
          </a:p>
        </p:txBody>
      </p:sp>
    </p:spTree>
    <p:extLst>
      <p:ext uri="{BB962C8B-B14F-4D97-AF65-F5344CB8AC3E}">
        <p14:creationId xmlns:p14="http://schemas.microsoft.com/office/powerpoint/2010/main" val="33783215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6FA4752-AA06-4262-B7CE-C406B4903C88}"/>
              </a:ext>
            </a:extLst>
          </p:cNvPr>
          <p:cNvSpPr>
            <a:spLocks noGrp="1"/>
          </p:cNvSpPr>
          <p:nvPr>
            <p:ph type="body" idx="1"/>
          </p:nvPr>
        </p:nvSpPr>
        <p:spPr>
          <a:xfrm>
            <a:off x="311700" y="268941"/>
            <a:ext cx="8520600" cy="4299934"/>
          </a:xfrm>
        </p:spPr>
        <p:txBody>
          <a:bodyPr/>
          <a:lstStyle/>
          <a:p>
            <a:pPr marL="114300" indent="0" algn="just">
              <a:buNone/>
            </a:pPr>
            <a:r>
              <a:rPr lang="en-US" b="1" i="0" dirty="0">
                <a:solidFill>
                  <a:srgbClr val="333333"/>
                </a:solidFill>
                <a:effectLst/>
                <a:latin typeface="inter-bold"/>
              </a:rPr>
              <a:t>Example:</a:t>
            </a:r>
            <a:endParaRPr lang="en-US" b="0" i="0" dirty="0">
              <a:solidFill>
                <a:srgbClr val="333333"/>
              </a:solidFill>
              <a:effectLst/>
              <a:latin typeface="inter-regular"/>
            </a:endParaRPr>
          </a:p>
          <a:p>
            <a:pPr marL="114300" indent="0" algn="just">
              <a:buNone/>
            </a:pPr>
            <a:r>
              <a:rPr lang="en-US" b="1" i="0" dirty="0">
                <a:solidFill>
                  <a:srgbClr val="333333"/>
                </a:solidFill>
                <a:effectLst/>
                <a:latin typeface="inter-bold"/>
              </a:rPr>
              <a:t>Using the above First and Second table.</a:t>
            </a:r>
            <a:endParaRPr lang="en-US" b="0" i="0" dirty="0">
              <a:solidFill>
                <a:srgbClr val="333333"/>
              </a:solidFill>
              <a:effectLst/>
              <a:latin typeface="inter-regular"/>
            </a:endParaRPr>
          </a:p>
          <a:p>
            <a:pPr algn="just"/>
            <a:r>
              <a:rPr lang="en-US" b="0" i="0" dirty="0">
                <a:solidFill>
                  <a:srgbClr val="333333"/>
                </a:solidFill>
                <a:effectLst/>
                <a:latin typeface="inter-regular"/>
              </a:rPr>
              <a:t>Intersect query will be:</a:t>
            </a:r>
          </a:p>
          <a:p>
            <a:pPr marL="114300" indent="0" algn="just">
              <a:buNone/>
            </a:pPr>
            <a:r>
              <a:rPr lang="en-US" b="0" i="0" dirty="0">
                <a:solidFill>
                  <a:srgbClr val="000000"/>
                </a:solidFill>
                <a:effectLst/>
                <a:latin typeface="inter-regular"/>
              </a:rPr>
              <a:t>SELECT * FROM First   </a:t>
            </a:r>
          </a:p>
          <a:p>
            <a:pPr marL="114300" indent="0" algn="just">
              <a:buNone/>
            </a:pPr>
            <a:r>
              <a:rPr lang="en-US" b="0" i="0" dirty="0">
                <a:solidFill>
                  <a:srgbClr val="000000"/>
                </a:solidFill>
                <a:effectLst/>
                <a:latin typeface="inter-regular"/>
              </a:rPr>
              <a:t>INTERSECT  </a:t>
            </a:r>
          </a:p>
          <a:p>
            <a:pPr marL="114300" indent="0" algn="just">
              <a:buNone/>
            </a:pPr>
            <a:r>
              <a:rPr lang="en-US" b="0" i="0" dirty="0">
                <a:solidFill>
                  <a:srgbClr val="000000"/>
                </a:solidFill>
                <a:effectLst/>
                <a:latin typeface="inter-regular"/>
              </a:rPr>
              <a:t>SELECT * FROM Second;  </a:t>
            </a:r>
          </a:p>
        </p:txBody>
      </p:sp>
      <p:graphicFrame>
        <p:nvGraphicFramePr>
          <p:cNvPr id="4" name="Table 3">
            <a:extLst>
              <a:ext uri="{FF2B5EF4-FFF2-40B4-BE49-F238E27FC236}">
                <a16:creationId xmlns:a16="http://schemas.microsoft.com/office/drawing/2014/main" xmlns="" id="{22D69DA3-E276-4C8A-A4BF-5918168B3A1D}"/>
              </a:ext>
            </a:extLst>
          </p:cNvPr>
          <p:cNvGraphicFramePr>
            <a:graphicFrameLocks noGrp="1"/>
          </p:cNvGraphicFramePr>
          <p:nvPr>
            <p:extLst>
              <p:ext uri="{D42A27DB-BD31-4B8C-83A1-F6EECF244321}">
                <p14:modId xmlns:p14="http://schemas.microsoft.com/office/powerpoint/2010/main" val="4165174271"/>
              </p:ext>
            </p:extLst>
          </p:nvPr>
        </p:nvGraphicFramePr>
        <p:xfrm>
          <a:off x="1385327" y="2810921"/>
          <a:ext cx="6467476" cy="731520"/>
        </p:xfrm>
        <a:graphic>
          <a:graphicData uri="http://schemas.openxmlformats.org/drawingml/2006/table">
            <a:tbl>
              <a:tblPr/>
              <a:tblGrid>
                <a:gridCol w="3233738">
                  <a:extLst>
                    <a:ext uri="{9D8B030D-6E8A-4147-A177-3AD203B41FA5}">
                      <a16:colId xmlns:a16="http://schemas.microsoft.com/office/drawing/2014/main" xmlns="" val="2610873114"/>
                    </a:ext>
                  </a:extLst>
                </a:gridCol>
                <a:gridCol w="3233738">
                  <a:extLst>
                    <a:ext uri="{9D8B030D-6E8A-4147-A177-3AD203B41FA5}">
                      <a16:colId xmlns:a16="http://schemas.microsoft.com/office/drawing/2014/main" xmlns="" val="185031453"/>
                    </a:ext>
                  </a:extLst>
                </a:gridCol>
              </a:tblGrid>
              <a:tr h="0">
                <a:tc>
                  <a:txBody>
                    <a:bodyPr/>
                    <a:lstStyle/>
                    <a:p>
                      <a:pPr algn="l" fontAlgn="t"/>
                      <a:r>
                        <a:rPr lang="en-IN">
                          <a:solidFill>
                            <a:srgbClr val="000000"/>
                          </a:solidFill>
                          <a:effectLst/>
                          <a:latin typeface="times new roman" panose="02020603050405020304" pitchFamily="18" charset="0"/>
                        </a:rPr>
                        <a:t>ID</a:t>
                      </a:r>
                    </a:p>
                  </a:txBody>
                  <a:tcPr marT="91440" marB="91440">
                    <a:lnL w="7620" cap="flat" cmpd="sng" algn="ctr">
                      <a:solidFill>
                        <a:srgbClr val="80F4CE"/>
                      </a:solidFill>
                      <a:prstDash val="solid"/>
                      <a:round/>
                      <a:headEnd type="none" w="med" len="med"/>
                      <a:tailEnd type="none" w="med" len="med"/>
                    </a:lnL>
                    <a:lnR w="7620" cap="flat" cmpd="sng" algn="ctr">
                      <a:solidFill>
                        <a:srgbClr val="80F4CE"/>
                      </a:solidFill>
                      <a:prstDash val="solid"/>
                      <a:round/>
                      <a:headEnd type="none" w="med" len="med"/>
                      <a:tailEnd type="none" w="med" len="med"/>
                    </a:lnR>
                    <a:lnT w="7620" cap="flat" cmpd="sng" algn="ctr">
                      <a:solidFill>
                        <a:srgbClr val="80F4C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NAME</a:t>
                      </a:r>
                    </a:p>
                  </a:txBody>
                  <a:tcPr marT="91440" marB="91440">
                    <a:lnL w="7620" cap="flat" cmpd="sng" algn="ctr">
                      <a:solidFill>
                        <a:srgbClr val="80F4CE"/>
                      </a:solidFill>
                      <a:prstDash val="solid"/>
                      <a:round/>
                      <a:headEnd type="none" w="med" len="med"/>
                      <a:tailEnd type="none" w="med" len="med"/>
                    </a:lnL>
                    <a:lnR w="7620" cap="flat" cmpd="sng" algn="ctr">
                      <a:solidFill>
                        <a:srgbClr val="80F4CE"/>
                      </a:solidFill>
                      <a:prstDash val="solid"/>
                      <a:round/>
                      <a:headEnd type="none" w="med" len="med"/>
                      <a:tailEnd type="none" w="med" len="med"/>
                    </a:lnR>
                    <a:lnT w="7620" cap="flat" cmpd="sng" algn="ctr">
                      <a:solidFill>
                        <a:srgbClr val="80F4C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066176867"/>
                  </a:ext>
                </a:extLst>
              </a:tr>
              <a:tr h="0">
                <a:tc>
                  <a:txBody>
                    <a:bodyPr/>
                    <a:lstStyle/>
                    <a:p>
                      <a:pPr algn="just" fontAlgn="t"/>
                      <a:r>
                        <a:rPr lang="en-IN">
                          <a:solidFill>
                            <a:srgbClr val="333333"/>
                          </a:solidFill>
                          <a:effectLst/>
                          <a:latin typeface="inter-regular"/>
                        </a:rPr>
                        <a:t>3</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Jackson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474017721"/>
                  </a:ext>
                </a:extLst>
              </a:tr>
            </a:tbl>
          </a:graphicData>
        </a:graphic>
      </p:graphicFrame>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572"/>
          <a:stretch/>
        </p:blipFill>
        <p:spPr bwMode="auto">
          <a:xfrm>
            <a:off x="4265896" y="724619"/>
            <a:ext cx="4878104" cy="142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1481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9536000-570D-41D5-8BAF-8B25812272B5}"/>
              </a:ext>
            </a:extLst>
          </p:cNvPr>
          <p:cNvSpPr>
            <a:spLocks noGrp="1"/>
          </p:cNvSpPr>
          <p:nvPr>
            <p:ph type="body" idx="1"/>
          </p:nvPr>
        </p:nvSpPr>
        <p:spPr>
          <a:xfrm>
            <a:off x="311700" y="262218"/>
            <a:ext cx="8520600" cy="4306657"/>
          </a:xfrm>
        </p:spPr>
        <p:txBody>
          <a:bodyPr/>
          <a:lstStyle/>
          <a:p>
            <a:pPr marL="114300" indent="0" algn="just">
              <a:buNone/>
            </a:pPr>
            <a:r>
              <a:rPr lang="en-US" b="0" i="0" dirty="0">
                <a:solidFill>
                  <a:srgbClr val="610B4B"/>
                </a:solidFill>
                <a:effectLst/>
                <a:latin typeface="erdana"/>
              </a:rPr>
              <a:t>4. Minus</a:t>
            </a:r>
          </a:p>
          <a:p>
            <a:pPr algn="just">
              <a:buFont typeface="Arial" panose="020B0604020202020204" pitchFamily="34" charset="0"/>
              <a:buChar char="•"/>
            </a:pPr>
            <a:r>
              <a:rPr lang="en-US" b="0" i="0" dirty="0">
                <a:solidFill>
                  <a:srgbClr val="000000"/>
                </a:solidFill>
                <a:effectLst/>
                <a:latin typeface="inter-regular"/>
              </a:rPr>
              <a:t>It combines the result of two SELECT statements. Minus operator is used to display the rows which are present in the first query but absent in the second query.</a:t>
            </a:r>
          </a:p>
          <a:p>
            <a:pPr algn="just">
              <a:buFont typeface="Arial" panose="020B0604020202020204" pitchFamily="34" charset="0"/>
              <a:buChar char="•"/>
            </a:pPr>
            <a:r>
              <a:rPr lang="en-US" b="0" i="0" dirty="0">
                <a:solidFill>
                  <a:srgbClr val="000000"/>
                </a:solidFill>
                <a:effectLst/>
                <a:latin typeface="inter-regular"/>
              </a:rPr>
              <a:t>It has no duplicates and data arranged in ascending order by default.</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333333"/>
                </a:solidFill>
                <a:effectLst/>
                <a:latin typeface="inter-bold"/>
              </a:rPr>
              <a:t>Syntax:</a:t>
            </a:r>
            <a:endParaRPr lang="en-US" b="0" i="0" dirty="0">
              <a:solidFill>
                <a:srgbClr val="333333"/>
              </a:solidFill>
              <a:effectLst/>
              <a:latin typeface="inter-regular"/>
            </a:endParaRP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table1  </a:t>
            </a:r>
          </a:p>
          <a:p>
            <a:pPr marL="114300" indent="0" algn="just">
              <a:buNone/>
            </a:pPr>
            <a:r>
              <a:rPr lang="en-US" b="0" i="0" dirty="0">
                <a:solidFill>
                  <a:srgbClr val="000000"/>
                </a:solidFill>
                <a:effectLst/>
                <a:latin typeface="inter-regular"/>
              </a:rPr>
              <a:t>MINUS  </a:t>
            </a:r>
          </a:p>
          <a:p>
            <a:pPr marL="114300" indent="0" algn="just">
              <a:buNone/>
            </a:pPr>
            <a:r>
              <a:rPr lang="en-US" b="0" i="0" dirty="0">
                <a:solidFill>
                  <a:srgbClr val="000000"/>
                </a:solidFill>
                <a:effectLst/>
                <a:latin typeface="inter-regular"/>
              </a:rPr>
              <a:t>SELECT </a:t>
            </a:r>
            <a:r>
              <a:rPr lang="en-US" b="0" i="0" dirty="0" err="1">
                <a:solidFill>
                  <a:srgbClr val="000000"/>
                </a:solidFill>
                <a:effectLst/>
                <a:latin typeface="inter-regular"/>
              </a:rPr>
              <a:t>column_name</a:t>
            </a:r>
            <a:r>
              <a:rPr lang="en-US" b="0" i="0" dirty="0">
                <a:solidFill>
                  <a:srgbClr val="000000"/>
                </a:solidFill>
                <a:effectLst/>
                <a:latin typeface="inter-regular"/>
              </a:rPr>
              <a:t> FROM table2;  </a:t>
            </a:r>
          </a:p>
          <a:p>
            <a:endParaRPr lang="en-IN" dirty="0"/>
          </a:p>
        </p:txBody>
      </p:sp>
    </p:spTree>
    <p:extLst>
      <p:ext uri="{BB962C8B-B14F-4D97-AF65-F5344CB8AC3E}">
        <p14:creationId xmlns:p14="http://schemas.microsoft.com/office/powerpoint/2010/main" val="21257576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3905AE1-C73B-4FFF-8BF4-7FD9852C5C42}"/>
              </a:ext>
            </a:extLst>
          </p:cNvPr>
          <p:cNvSpPr>
            <a:spLocks noGrp="1"/>
          </p:cNvSpPr>
          <p:nvPr>
            <p:ph type="body" idx="1"/>
          </p:nvPr>
        </p:nvSpPr>
        <p:spPr>
          <a:xfrm>
            <a:off x="311700" y="201706"/>
            <a:ext cx="8520600" cy="4367169"/>
          </a:xfrm>
        </p:spPr>
        <p:txBody>
          <a:bodyPr/>
          <a:lstStyle/>
          <a:p>
            <a:pPr algn="just"/>
            <a:r>
              <a:rPr lang="en-US" b="1" i="0" dirty="0">
                <a:solidFill>
                  <a:srgbClr val="333333"/>
                </a:solidFill>
                <a:effectLst/>
                <a:latin typeface="inter-bold"/>
              </a:rPr>
              <a:t>Example</a:t>
            </a:r>
            <a:endParaRPr lang="en-US" b="0" i="0" dirty="0">
              <a:solidFill>
                <a:srgbClr val="333333"/>
              </a:solidFill>
              <a:effectLst/>
              <a:latin typeface="inter-regular"/>
            </a:endParaRPr>
          </a:p>
          <a:p>
            <a:pPr marL="114300" indent="0" algn="just">
              <a:buNone/>
            </a:pPr>
            <a:r>
              <a:rPr lang="en-US" b="1" i="0" dirty="0">
                <a:solidFill>
                  <a:srgbClr val="333333"/>
                </a:solidFill>
                <a:effectLst/>
                <a:latin typeface="inter-bold"/>
              </a:rPr>
              <a:t>Using the above First and Second table.</a:t>
            </a:r>
            <a:endParaRPr lang="en-US" b="0" i="0" dirty="0">
              <a:solidFill>
                <a:srgbClr val="333333"/>
              </a:solidFill>
              <a:effectLst/>
              <a:latin typeface="inter-regular"/>
            </a:endParaRPr>
          </a:p>
          <a:p>
            <a:pPr algn="just"/>
            <a:r>
              <a:rPr lang="en-US" b="0" i="0" dirty="0">
                <a:solidFill>
                  <a:srgbClr val="333333"/>
                </a:solidFill>
                <a:effectLst/>
                <a:latin typeface="inter-regular"/>
              </a:rPr>
              <a:t>Minus query will be:</a:t>
            </a:r>
          </a:p>
          <a:p>
            <a:pPr marL="114300" indent="0" algn="just">
              <a:buNone/>
            </a:pPr>
            <a:r>
              <a:rPr lang="en-US" b="0" i="0" dirty="0">
                <a:solidFill>
                  <a:srgbClr val="000000"/>
                </a:solidFill>
                <a:effectLst/>
                <a:latin typeface="inter-regular"/>
              </a:rPr>
              <a:t>SELECT * FROM First   </a:t>
            </a:r>
          </a:p>
          <a:p>
            <a:pPr marL="114300" indent="0" algn="just">
              <a:buNone/>
            </a:pPr>
            <a:r>
              <a:rPr lang="en-US" b="0" i="0" dirty="0">
                <a:solidFill>
                  <a:srgbClr val="000000"/>
                </a:solidFill>
                <a:effectLst/>
                <a:latin typeface="inter-regular"/>
              </a:rPr>
              <a:t>MINUS  </a:t>
            </a:r>
          </a:p>
          <a:p>
            <a:pPr marL="114300" indent="0" algn="just">
              <a:buNone/>
            </a:pPr>
            <a:r>
              <a:rPr lang="en-US" b="0" i="0" dirty="0">
                <a:solidFill>
                  <a:srgbClr val="000000"/>
                </a:solidFill>
                <a:effectLst/>
                <a:latin typeface="inter-regular"/>
              </a:rPr>
              <a:t>SELECT * FROM Second;  </a:t>
            </a:r>
          </a:p>
          <a:p>
            <a:endParaRPr lang="en-IN" dirty="0"/>
          </a:p>
        </p:txBody>
      </p:sp>
      <p:graphicFrame>
        <p:nvGraphicFramePr>
          <p:cNvPr id="4" name="Table 3">
            <a:extLst>
              <a:ext uri="{FF2B5EF4-FFF2-40B4-BE49-F238E27FC236}">
                <a16:creationId xmlns:a16="http://schemas.microsoft.com/office/drawing/2014/main" xmlns="" id="{66A906D7-56C6-4C5F-9DBC-1A1001642AE9}"/>
              </a:ext>
            </a:extLst>
          </p:cNvPr>
          <p:cNvGraphicFramePr>
            <a:graphicFrameLocks noGrp="1"/>
          </p:cNvGraphicFramePr>
          <p:nvPr>
            <p:extLst>
              <p:ext uri="{D42A27DB-BD31-4B8C-83A1-F6EECF244321}">
                <p14:modId xmlns:p14="http://schemas.microsoft.com/office/powerpoint/2010/main" val="4283034035"/>
              </p:ext>
            </p:extLst>
          </p:nvPr>
        </p:nvGraphicFramePr>
        <p:xfrm>
          <a:off x="1042427" y="2810435"/>
          <a:ext cx="6467476" cy="1066800"/>
        </p:xfrm>
        <a:graphic>
          <a:graphicData uri="http://schemas.openxmlformats.org/drawingml/2006/table">
            <a:tbl>
              <a:tblPr/>
              <a:tblGrid>
                <a:gridCol w="3233738">
                  <a:extLst>
                    <a:ext uri="{9D8B030D-6E8A-4147-A177-3AD203B41FA5}">
                      <a16:colId xmlns:a16="http://schemas.microsoft.com/office/drawing/2014/main" xmlns="" val="2981605055"/>
                    </a:ext>
                  </a:extLst>
                </a:gridCol>
                <a:gridCol w="3233738">
                  <a:extLst>
                    <a:ext uri="{9D8B030D-6E8A-4147-A177-3AD203B41FA5}">
                      <a16:colId xmlns:a16="http://schemas.microsoft.com/office/drawing/2014/main" xmlns="" val="2358377198"/>
                    </a:ext>
                  </a:extLst>
                </a:gridCol>
              </a:tblGrid>
              <a:tr h="0">
                <a:tc>
                  <a:txBody>
                    <a:bodyPr/>
                    <a:lstStyle/>
                    <a:p>
                      <a:pPr algn="l" fontAlgn="t"/>
                      <a:r>
                        <a:rPr lang="en-IN">
                          <a:solidFill>
                            <a:srgbClr val="000000"/>
                          </a:solidFill>
                          <a:effectLst/>
                          <a:latin typeface="times new roman" panose="02020603050405020304" pitchFamily="18" charset="0"/>
                        </a:rPr>
                        <a:t>ID</a:t>
                      </a:r>
                    </a:p>
                  </a:txBody>
                  <a:tcPr marT="91440" marB="91440">
                    <a:lnL w="7620" cap="flat" cmpd="sng" algn="ctr">
                      <a:solidFill>
                        <a:srgbClr val="706D2B"/>
                      </a:solidFill>
                      <a:prstDash val="solid"/>
                      <a:round/>
                      <a:headEnd type="none" w="med" len="med"/>
                      <a:tailEnd type="none" w="med" len="med"/>
                    </a:lnL>
                    <a:lnR w="7620" cap="flat" cmpd="sng" algn="ctr">
                      <a:solidFill>
                        <a:srgbClr val="706D2B"/>
                      </a:solidFill>
                      <a:prstDash val="solid"/>
                      <a:round/>
                      <a:headEnd type="none" w="med" len="med"/>
                      <a:tailEnd type="none" w="med" len="med"/>
                    </a:lnR>
                    <a:lnT w="7620" cap="flat" cmpd="sng" algn="ctr">
                      <a:solidFill>
                        <a:srgbClr val="706D2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NAME</a:t>
                      </a:r>
                    </a:p>
                  </a:txBody>
                  <a:tcPr marT="91440" marB="91440">
                    <a:lnL w="7620" cap="flat" cmpd="sng" algn="ctr">
                      <a:solidFill>
                        <a:srgbClr val="706D2B"/>
                      </a:solidFill>
                      <a:prstDash val="solid"/>
                      <a:round/>
                      <a:headEnd type="none" w="med" len="med"/>
                      <a:tailEnd type="none" w="med" len="med"/>
                    </a:lnL>
                    <a:lnR w="7620" cap="flat" cmpd="sng" algn="ctr">
                      <a:solidFill>
                        <a:srgbClr val="706D2B"/>
                      </a:solidFill>
                      <a:prstDash val="solid"/>
                      <a:round/>
                      <a:headEnd type="none" w="med" len="med"/>
                      <a:tailEnd type="none" w="med" len="med"/>
                    </a:lnR>
                    <a:lnT w="7620" cap="flat" cmpd="sng" algn="ctr">
                      <a:solidFill>
                        <a:srgbClr val="706D2B"/>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3594501001"/>
                  </a:ext>
                </a:extLst>
              </a:tr>
              <a:tr h="0">
                <a:tc>
                  <a:txBody>
                    <a:bodyPr/>
                    <a:lstStyle/>
                    <a:p>
                      <a:pPr algn="just" fontAlgn="t"/>
                      <a:r>
                        <a:rPr lang="en-IN">
                          <a:solidFill>
                            <a:srgbClr val="333333"/>
                          </a:solidFill>
                          <a:effectLst/>
                          <a:latin typeface="inter-regular"/>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Jack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4252477854"/>
                  </a:ext>
                </a:extLst>
              </a:tr>
              <a:tr h="0">
                <a:tc>
                  <a:txBody>
                    <a:bodyPr/>
                    <a:lstStyle/>
                    <a:p>
                      <a:pPr algn="just" fontAlgn="t"/>
                      <a:r>
                        <a:rPr lang="en-IN">
                          <a:solidFill>
                            <a:srgbClr val="333333"/>
                          </a:solidFill>
                          <a:effectLst/>
                          <a:latin typeface="inter-regular"/>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Harry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247665191"/>
                  </a:ext>
                </a:extLst>
              </a:tr>
            </a:tbl>
          </a:graphicData>
        </a:graphic>
      </p:graphicFrame>
      <p:sp>
        <p:nvSpPr>
          <p:cNvPr id="5" name="Rectangle 1">
            <a:extLst>
              <a:ext uri="{FF2B5EF4-FFF2-40B4-BE49-F238E27FC236}">
                <a16:creationId xmlns:a16="http://schemas.microsoft.com/office/drawing/2014/main" xmlns="" id="{4118AB02-4617-44B2-9A38-6FA51E744F33}"/>
              </a:ext>
            </a:extLst>
          </p:cNvPr>
          <p:cNvSpPr>
            <a:spLocks noChangeArrowheads="1"/>
          </p:cNvSpPr>
          <p:nvPr/>
        </p:nvSpPr>
        <p:spPr bwMode="auto">
          <a:xfrm>
            <a:off x="1338263" y="2327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572"/>
          <a:stretch/>
        </p:blipFill>
        <p:spPr bwMode="auto">
          <a:xfrm>
            <a:off x="4265896" y="724619"/>
            <a:ext cx="4878104" cy="142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4612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91440-73FE-4780-ACB9-1C2B016331DF}"/>
              </a:ext>
            </a:extLst>
          </p:cNvPr>
          <p:cNvSpPr>
            <a:spLocks noGrp="1"/>
          </p:cNvSpPr>
          <p:nvPr>
            <p:ph type="title"/>
          </p:nvPr>
        </p:nvSpPr>
        <p:spPr/>
        <p:txBody>
          <a:bodyPr>
            <a:normAutofit fontScale="90000"/>
          </a:bodyPr>
          <a:lstStyle/>
          <a:p>
            <a:r>
              <a:rPr lang="en-IN" dirty="0"/>
              <a:t>Set and string operations</a:t>
            </a:r>
          </a:p>
        </p:txBody>
      </p:sp>
      <p:sp>
        <p:nvSpPr>
          <p:cNvPr id="3" name="Text Placeholder 2">
            <a:extLst>
              <a:ext uri="{FF2B5EF4-FFF2-40B4-BE49-F238E27FC236}">
                <a16:creationId xmlns:a16="http://schemas.microsoft.com/office/drawing/2014/main" xmlns="" id="{E9845EA2-5010-4012-B713-56EEF3C9F6DA}"/>
              </a:ext>
            </a:extLst>
          </p:cNvPr>
          <p:cNvSpPr>
            <a:spLocks noGrp="1"/>
          </p:cNvSpPr>
          <p:nvPr>
            <p:ph type="body" idx="1"/>
          </p:nvPr>
        </p:nvSpPr>
        <p:spPr/>
        <p:txBody>
          <a:bodyPr/>
          <a:lstStyle/>
          <a:p>
            <a:pPr algn="l" fontAlgn="base"/>
            <a:r>
              <a:rPr lang="en-US" b="0" i="0" dirty="0">
                <a:solidFill>
                  <a:srgbClr val="444444"/>
                </a:solidFill>
                <a:effectLst/>
                <a:latin typeface="Georgia" panose="02040502050405020303" pitchFamily="18" charset="0"/>
              </a:rPr>
              <a:t>The string is a collection of characters put to use for storing multiple characters. Most of the data present around us is a string like our name, our address, etc.</a:t>
            </a:r>
          </a:p>
          <a:p>
            <a:pPr algn="l" fontAlgn="base"/>
            <a:r>
              <a:rPr lang="en-US" b="0" i="0" dirty="0">
                <a:solidFill>
                  <a:srgbClr val="444444"/>
                </a:solidFill>
                <a:effectLst/>
                <a:latin typeface="Georgia" panose="02040502050405020303" pitchFamily="18" charset="0"/>
              </a:rPr>
              <a:t>We often require modification and access to the strings around us. To make this process easy, SQL has some built-in string functions.</a:t>
            </a:r>
          </a:p>
          <a:p>
            <a:endParaRPr lang="en-IN" dirty="0"/>
          </a:p>
        </p:txBody>
      </p:sp>
    </p:spTree>
    <p:extLst>
      <p:ext uri="{BB962C8B-B14F-4D97-AF65-F5344CB8AC3E}">
        <p14:creationId xmlns:p14="http://schemas.microsoft.com/office/powerpoint/2010/main" val="16951693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2694E18-145B-4D9D-929D-239695C0A507}"/>
              </a:ext>
            </a:extLst>
          </p:cNvPr>
          <p:cNvSpPr>
            <a:spLocks noGrp="1"/>
          </p:cNvSpPr>
          <p:nvPr>
            <p:ph type="body" idx="1"/>
          </p:nvPr>
        </p:nvSpPr>
        <p:spPr/>
        <p:txBody>
          <a:bodyPr>
            <a:normAutofit/>
          </a:bodyPr>
          <a:lstStyle/>
          <a:p>
            <a:r>
              <a:rPr lang="en-US" b="0" i="0" dirty="0">
                <a:solidFill>
                  <a:srgbClr val="444444"/>
                </a:solidFill>
                <a:effectLst/>
                <a:latin typeface="Georgia" panose="02040502050405020303" pitchFamily="18" charset="0"/>
              </a:rPr>
              <a:t>The built-in functions which take an input string and return an output string are called string functions.</a:t>
            </a:r>
          </a:p>
          <a:p>
            <a:endParaRPr lang="en-US" dirty="0">
              <a:solidFill>
                <a:srgbClr val="444444"/>
              </a:solidFill>
              <a:latin typeface="Georgia" panose="02040502050405020303" pitchFamily="18" charset="0"/>
            </a:endParaRPr>
          </a:p>
          <a:p>
            <a:pPr algn="l" fontAlgn="base"/>
            <a:r>
              <a:rPr lang="en-US" b="0" i="0" dirty="0">
                <a:solidFill>
                  <a:srgbClr val="444444"/>
                </a:solidFill>
                <a:effectLst/>
                <a:latin typeface="Georgia" panose="02040502050405020303" pitchFamily="18" charset="0"/>
              </a:rPr>
              <a:t>1. SQL CHAR_LENGTH()</a:t>
            </a:r>
          </a:p>
          <a:p>
            <a:pPr marL="114300" indent="0" algn="l" fontAlgn="base">
              <a:buNone/>
            </a:pPr>
            <a:r>
              <a:rPr lang="en-US" b="0" i="0" dirty="0">
                <a:solidFill>
                  <a:srgbClr val="444444"/>
                </a:solidFill>
                <a:effectLst/>
                <a:latin typeface="Georgia" panose="02040502050405020303" pitchFamily="18" charset="0"/>
              </a:rPr>
              <a:t>Helps to calculate the length of a given string.(not containing spaces).</a:t>
            </a:r>
            <a:br>
              <a:rPr lang="en-US" b="0" i="0" dirty="0">
                <a:solidFill>
                  <a:srgbClr val="444444"/>
                </a:solidFill>
                <a:effectLst/>
                <a:latin typeface="Georgia" panose="02040502050405020303" pitchFamily="18" charset="0"/>
              </a:rPr>
            </a:br>
            <a:r>
              <a:rPr lang="en-US" b="1" i="0" dirty="0">
                <a:solidFill>
                  <a:srgbClr val="444444"/>
                </a:solidFill>
                <a:effectLst/>
                <a:latin typeface="inherit"/>
              </a:rPr>
              <a:t>Syntax: </a:t>
            </a:r>
            <a:endParaRPr lang="en-US" b="0" i="0" dirty="0">
              <a:solidFill>
                <a:srgbClr val="444444"/>
              </a:solidFill>
              <a:effectLst/>
              <a:latin typeface="Georgia" panose="02040502050405020303" pitchFamily="18" charset="0"/>
            </a:endParaRPr>
          </a:p>
          <a:p>
            <a:pPr marL="114300" indent="0" algn="l" rtl="0" fontAlgn="base">
              <a:buNone/>
            </a:pPr>
            <a:r>
              <a:rPr lang="en-US" b="0" i="0" dirty="0">
                <a:solidFill>
                  <a:srgbClr val="000000"/>
                </a:solidFill>
                <a:effectLst/>
                <a:latin typeface="inherit"/>
              </a:rPr>
              <a:t>Select </a:t>
            </a:r>
            <a:r>
              <a:rPr lang="en-US" b="0" i="0" dirty="0" err="1">
                <a:solidFill>
                  <a:srgbClr val="000000"/>
                </a:solidFill>
                <a:effectLst/>
                <a:latin typeface="inherit"/>
              </a:rPr>
              <a:t>char_length</a:t>
            </a:r>
            <a:r>
              <a:rPr lang="en-US" b="0" i="0" dirty="0">
                <a:solidFill>
                  <a:srgbClr val="777777"/>
                </a:solidFill>
                <a:effectLst/>
                <a:latin typeface="inherit"/>
              </a:rPr>
              <a:t>(</a:t>
            </a:r>
            <a:r>
              <a:rPr lang="en-US" b="0" i="0" dirty="0" err="1">
                <a:solidFill>
                  <a:srgbClr val="000000"/>
                </a:solidFill>
                <a:effectLst/>
                <a:latin typeface="inherit"/>
              </a:rPr>
              <a:t>col_name</a:t>
            </a:r>
            <a:r>
              <a:rPr lang="en-US" b="0" i="0" dirty="0">
                <a:solidFill>
                  <a:srgbClr val="777777"/>
                </a:solidFill>
                <a:effectLst/>
                <a:latin typeface="inherit"/>
              </a:rPr>
              <a:t>)</a:t>
            </a:r>
            <a:r>
              <a:rPr lang="en-US" b="0" i="0" dirty="0">
                <a:solidFill>
                  <a:srgbClr val="000000"/>
                </a:solidFill>
                <a:effectLst/>
                <a:latin typeface="inherit"/>
              </a:rPr>
              <a:t> as </a:t>
            </a:r>
            <a:r>
              <a:rPr lang="en-US" b="0" i="0" dirty="0" err="1">
                <a:solidFill>
                  <a:srgbClr val="000000"/>
                </a:solidFill>
                <a:effectLst/>
                <a:latin typeface="inherit"/>
              </a:rPr>
              <a:t>length_name</a:t>
            </a:r>
            <a:r>
              <a:rPr lang="en-US" b="0" i="0" dirty="0">
                <a:solidFill>
                  <a:srgbClr val="000000"/>
                </a:solidFill>
                <a:effectLst/>
                <a:latin typeface="inherit"/>
              </a:rPr>
              <a:t> from </a:t>
            </a:r>
            <a:r>
              <a:rPr lang="en-US" b="0" i="0" dirty="0" err="1">
                <a:solidFill>
                  <a:srgbClr val="000000"/>
                </a:solidFill>
                <a:effectLst/>
                <a:latin typeface="inherit"/>
              </a:rPr>
              <a:t>tableName</a:t>
            </a:r>
            <a:r>
              <a:rPr lang="en-US" b="0" i="0" dirty="0">
                <a:solidFill>
                  <a:srgbClr val="000000"/>
                </a:solidFill>
                <a:effectLst/>
                <a:latin typeface="inherit"/>
              </a:rPr>
              <a:t>;</a:t>
            </a:r>
            <a:endParaRPr lang="en-US" b="0" i="0" dirty="0">
              <a:solidFill>
                <a:srgbClr val="787878"/>
              </a:solidFill>
              <a:effectLst/>
              <a:latin typeface="inherit"/>
            </a:endParaRPr>
          </a:p>
          <a:p>
            <a:pPr marL="114300" indent="0" algn="l" fontAlgn="base">
              <a:buNone/>
            </a:pPr>
            <a:r>
              <a:rPr lang="en-US" b="0" i="0" dirty="0">
                <a:solidFill>
                  <a:srgbClr val="444444"/>
                </a:solidFill>
                <a:effectLst/>
                <a:latin typeface="Georgia" panose="02040502050405020303" pitchFamily="18" charset="0"/>
              </a:rPr>
              <a:t>Example: Let us use the CHAR_LENGTH function on the </a:t>
            </a:r>
            <a:r>
              <a:rPr lang="en-US" b="0" i="0" dirty="0" err="1">
                <a:solidFill>
                  <a:srgbClr val="444444"/>
                </a:solidFill>
                <a:effectLst/>
                <a:latin typeface="Georgia" panose="02040502050405020303" pitchFamily="18" charset="0"/>
              </a:rPr>
              <a:t>name_emp</a:t>
            </a:r>
            <a:r>
              <a:rPr lang="en-US" b="0" i="0" dirty="0">
                <a:solidFill>
                  <a:srgbClr val="444444"/>
                </a:solidFill>
                <a:effectLst/>
                <a:latin typeface="Georgia" panose="02040502050405020303" pitchFamily="18" charset="0"/>
              </a:rPr>
              <a:t> column.</a:t>
            </a:r>
            <a:br>
              <a:rPr lang="en-US" b="0" i="0" dirty="0">
                <a:solidFill>
                  <a:srgbClr val="444444"/>
                </a:solidFill>
                <a:effectLst/>
                <a:latin typeface="Georgia" panose="02040502050405020303" pitchFamily="18" charset="0"/>
              </a:rPr>
            </a:br>
            <a:r>
              <a:rPr lang="en-US" b="1" i="0" dirty="0">
                <a:solidFill>
                  <a:srgbClr val="444444"/>
                </a:solidFill>
                <a:effectLst/>
                <a:latin typeface="inherit"/>
              </a:rPr>
              <a:t>Query: </a:t>
            </a:r>
            <a:endParaRPr lang="en-US" b="0" i="0" dirty="0">
              <a:solidFill>
                <a:srgbClr val="444444"/>
              </a:solidFill>
              <a:effectLst/>
              <a:latin typeface="Georgia" panose="02040502050405020303" pitchFamily="18" charset="0"/>
            </a:endParaRPr>
          </a:p>
          <a:p>
            <a:pPr marL="114300" indent="0" algn="l" rtl="0" fontAlgn="base">
              <a:buNone/>
            </a:pPr>
            <a:r>
              <a:rPr lang="en-US" b="0" i="0" dirty="0">
                <a:solidFill>
                  <a:srgbClr val="000000"/>
                </a:solidFill>
                <a:effectLst/>
                <a:latin typeface="inherit"/>
              </a:rPr>
              <a:t>SELECT CHAR_LENGTH</a:t>
            </a:r>
            <a:r>
              <a:rPr lang="en-US" b="0" i="0" dirty="0">
                <a:solidFill>
                  <a:srgbClr val="777777"/>
                </a:solidFill>
                <a:effectLst/>
                <a:latin typeface="inherit"/>
              </a:rPr>
              <a:t>(</a:t>
            </a:r>
            <a:r>
              <a:rPr lang="en-US" b="0" i="0" dirty="0">
                <a:solidFill>
                  <a:srgbClr val="000000"/>
                </a:solidFill>
                <a:effectLst/>
                <a:latin typeface="inherit"/>
              </a:rPr>
              <a:t>name</a:t>
            </a:r>
            <a:r>
              <a:rPr lang="en-US" b="0" i="0" dirty="0">
                <a:solidFill>
                  <a:srgbClr val="777777"/>
                </a:solidFill>
                <a:effectLst/>
                <a:latin typeface="inherit"/>
              </a:rPr>
              <a:t>)</a:t>
            </a:r>
            <a:r>
              <a:rPr lang="en-US" b="0" i="0" dirty="0">
                <a:solidFill>
                  <a:srgbClr val="000000"/>
                </a:solidFill>
                <a:effectLst/>
                <a:latin typeface="inherit"/>
              </a:rPr>
              <a:t> as </a:t>
            </a:r>
            <a:r>
              <a:rPr lang="en-US" b="0" i="0" dirty="0" err="1">
                <a:solidFill>
                  <a:srgbClr val="000000"/>
                </a:solidFill>
                <a:effectLst/>
                <a:latin typeface="inherit"/>
              </a:rPr>
              <a:t>length_name</a:t>
            </a:r>
            <a:r>
              <a:rPr lang="en-US" b="0" i="0" dirty="0">
                <a:solidFill>
                  <a:srgbClr val="000000"/>
                </a:solidFill>
                <a:effectLst/>
                <a:latin typeface="inherit"/>
              </a:rPr>
              <a:t> from </a:t>
            </a:r>
            <a:r>
              <a:rPr lang="en-US" b="0" i="0" dirty="0" err="1" smtClean="0">
                <a:solidFill>
                  <a:srgbClr val="000000"/>
                </a:solidFill>
                <a:effectLst/>
                <a:latin typeface="inherit"/>
              </a:rPr>
              <a:t>emp</a:t>
            </a:r>
            <a:r>
              <a:rPr lang="en-US" b="0" i="0" dirty="0" smtClean="0">
                <a:solidFill>
                  <a:srgbClr val="000000"/>
                </a:solidFill>
                <a:effectLst/>
                <a:latin typeface="inherit"/>
              </a:rPr>
              <a:t>;</a:t>
            </a:r>
            <a:endParaRPr lang="en-US" b="0" i="0" dirty="0">
              <a:solidFill>
                <a:srgbClr val="787878"/>
              </a:solidFill>
              <a:effectLst/>
              <a:latin typeface="inherit"/>
            </a:endParaRPr>
          </a:p>
          <a:p>
            <a:endParaRPr lang="en-IN" dirty="0"/>
          </a:p>
        </p:txBody>
      </p:sp>
    </p:spTree>
    <p:extLst>
      <p:ext uri="{BB962C8B-B14F-4D97-AF65-F5344CB8AC3E}">
        <p14:creationId xmlns:p14="http://schemas.microsoft.com/office/powerpoint/2010/main" val="288517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2"/>
          <p:cNvSpPr txBox="1">
            <a:spLocks noGrp="1"/>
          </p:cNvSpPr>
          <p:nvPr>
            <p:ph type="title"/>
          </p:nvPr>
        </p:nvSpPr>
        <p:spPr>
          <a:xfrm>
            <a:off x="229813" y="267604"/>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1400"/>
              </a:spcBef>
              <a:spcAft>
                <a:spcPts val="0"/>
              </a:spcAft>
              <a:buClr>
                <a:schemeClr val="dk1"/>
              </a:buClr>
              <a:buSzPct val="51030"/>
              <a:buFont typeface="Arial"/>
              <a:buNone/>
            </a:pPr>
            <a:r>
              <a:rPr lang="en" sz="2155" dirty="0">
                <a:solidFill>
                  <a:srgbClr val="FF0000"/>
                </a:solidFill>
                <a:highlight>
                  <a:srgbClr val="FFFFFF"/>
                </a:highlight>
              </a:rPr>
              <a:t>Data Control Language(</a:t>
            </a:r>
            <a:r>
              <a:rPr lang="en" sz="1755" dirty="0">
                <a:solidFill>
                  <a:srgbClr val="FF0000"/>
                </a:solidFill>
                <a:highlight>
                  <a:srgbClr val="FFFFFF"/>
                </a:highlight>
                <a:latin typeface="Roboto"/>
                <a:ea typeface="Roboto"/>
                <a:cs typeface="Roboto"/>
                <a:sym typeface="Roboto"/>
              </a:rPr>
              <a:t>DCL)</a:t>
            </a:r>
            <a:endParaRPr sz="2155" dirty="0">
              <a:solidFill>
                <a:srgbClr val="FF0000"/>
              </a:solidFill>
              <a:highlight>
                <a:srgbClr val="FFFFFF"/>
              </a:highlight>
            </a:endParaRPr>
          </a:p>
          <a:p>
            <a:pPr marL="0" lvl="0" indent="0" algn="l" rtl="0">
              <a:spcBef>
                <a:spcPts val="400"/>
              </a:spcBef>
              <a:spcAft>
                <a:spcPts val="0"/>
              </a:spcAft>
              <a:buNone/>
            </a:pPr>
            <a:endParaRPr dirty="0"/>
          </a:p>
        </p:txBody>
      </p:sp>
      <p:sp>
        <p:nvSpPr>
          <p:cNvPr id="208" name="Google Shape;208;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sz="1600" dirty="0"/>
              <a:t>DCL stands for </a:t>
            </a:r>
            <a:r>
              <a:rPr lang="en-US" sz="1600" b="1" dirty="0"/>
              <a:t>Data Control Language.</a:t>
            </a:r>
            <a:endParaRPr lang="en-US" sz="1600" dirty="0"/>
          </a:p>
          <a:p>
            <a:r>
              <a:rPr lang="en-US" sz="1600" dirty="0"/>
              <a:t>DCL is used to control user access in a database.</a:t>
            </a:r>
          </a:p>
          <a:p>
            <a:r>
              <a:rPr lang="en-US" sz="1600" dirty="0"/>
              <a:t>This command is related to the security issues.</a:t>
            </a:r>
          </a:p>
          <a:p>
            <a:r>
              <a:rPr lang="en-US" sz="1600" dirty="0"/>
              <a:t>Using DCL command, it allows or restricts the user from accessing data in database schema.</a:t>
            </a:r>
          </a:p>
          <a:p>
            <a:pPr marL="0" lvl="0" indent="0" algn="l" rtl="0">
              <a:spcBef>
                <a:spcPts val="0"/>
              </a:spcBef>
              <a:spcAft>
                <a:spcPts val="0"/>
              </a:spcAft>
              <a:buNone/>
            </a:pPr>
            <a:r>
              <a:rPr lang="en" sz="1700" dirty="0">
                <a:solidFill>
                  <a:srgbClr val="333333"/>
                </a:solidFill>
                <a:highlight>
                  <a:srgbClr val="FFFFFF"/>
                </a:highlight>
                <a:latin typeface="Roboto"/>
                <a:ea typeface="Roboto"/>
                <a:cs typeface="Roboto"/>
                <a:sym typeface="Roboto"/>
              </a:rPr>
              <a:t>DCL commands are used to grant and take back authority from any database user.</a:t>
            </a:r>
            <a:endParaRPr sz="1700" dirty="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2100" dirty="0">
              <a:solidFill>
                <a:srgbClr val="333333"/>
              </a:solidFill>
              <a:highlight>
                <a:srgbClr val="FFFFFF"/>
              </a:highlight>
              <a:latin typeface="Roboto"/>
              <a:ea typeface="Roboto"/>
              <a:cs typeface="Roboto"/>
              <a:sym typeface="Roboto"/>
            </a:endParaRPr>
          </a:p>
          <a:p>
            <a:pPr marL="469900" marR="25400" lvl="0" algn="l" rtl="0">
              <a:lnSpc>
                <a:spcPct val="156250"/>
              </a:lnSpc>
              <a:spcBef>
                <a:spcPts val="1500"/>
              </a:spcBef>
              <a:spcAft>
                <a:spcPts val="0"/>
              </a:spcAft>
              <a:buClr>
                <a:schemeClr val="dk1"/>
              </a:buClr>
              <a:buSzPts val="1600"/>
              <a:buFont typeface="+mj-lt"/>
              <a:buAutoNum type="arabicPeriod"/>
            </a:pPr>
            <a:r>
              <a:rPr lang="en" sz="1600" dirty="0">
                <a:solidFill>
                  <a:schemeClr val="dk1"/>
                </a:solidFill>
                <a:highlight>
                  <a:srgbClr val="FFFFFF"/>
                </a:highlight>
                <a:latin typeface="Roboto"/>
                <a:ea typeface="Roboto"/>
                <a:cs typeface="Roboto"/>
                <a:sym typeface="Roboto"/>
              </a:rPr>
              <a:t>Grant</a:t>
            </a:r>
            <a:endParaRPr sz="1600" dirty="0">
              <a:solidFill>
                <a:schemeClr val="dk1"/>
              </a:solidFill>
              <a:highlight>
                <a:srgbClr val="FFFFFF"/>
              </a:highlight>
              <a:latin typeface="Roboto"/>
              <a:ea typeface="Roboto"/>
              <a:cs typeface="Roboto"/>
              <a:sym typeface="Roboto"/>
            </a:endParaRPr>
          </a:p>
          <a:p>
            <a:pPr marL="469900" marR="25400" lvl="0" algn="l" rtl="0">
              <a:lnSpc>
                <a:spcPct val="156250"/>
              </a:lnSpc>
              <a:spcBef>
                <a:spcPts val="0"/>
              </a:spcBef>
              <a:spcAft>
                <a:spcPts val="0"/>
              </a:spcAft>
              <a:buClr>
                <a:schemeClr val="dk1"/>
              </a:buClr>
              <a:buSzPts val="1600"/>
              <a:buFont typeface="+mj-lt"/>
              <a:buAutoNum type="arabicPeriod"/>
            </a:pPr>
            <a:r>
              <a:rPr lang="en" sz="1600" dirty="0">
                <a:solidFill>
                  <a:schemeClr val="dk1"/>
                </a:solidFill>
                <a:highlight>
                  <a:srgbClr val="FFFFFF"/>
                </a:highlight>
                <a:latin typeface="Roboto"/>
                <a:ea typeface="Roboto"/>
                <a:cs typeface="Roboto"/>
                <a:sym typeface="Roboto"/>
              </a:rPr>
              <a:t>Revoke</a:t>
            </a:r>
            <a:endParaRPr sz="1600" dirty="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1700" dirty="0">
              <a:solidFill>
                <a:srgbClr val="33333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9819457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B01D2BE-8C80-4D82-9DCA-6A594EA574FA}"/>
              </a:ext>
            </a:extLst>
          </p:cNvPr>
          <p:cNvSpPr>
            <a:spLocks noGrp="1"/>
          </p:cNvSpPr>
          <p:nvPr>
            <p:ph type="body" idx="1"/>
          </p:nvPr>
        </p:nvSpPr>
        <p:spPr/>
        <p:txBody>
          <a:bodyPr/>
          <a:lstStyle/>
          <a:p>
            <a:r>
              <a:rPr lang="en-IN" b="0" i="0" dirty="0">
                <a:solidFill>
                  <a:srgbClr val="444444"/>
                </a:solidFill>
                <a:effectLst/>
                <a:latin typeface="Georgia" panose="02040502050405020303" pitchFamily="18" charset="0"/>
              </a:rPr>
              <a:t>2. ASCII in SQL</a:t>
            </a:r>
          </a:p>
          <a:p>
            <a:pPr marL="114300" indent="0" algn="l" fontAlgn="base">
              <a:buNone/>
            </a:pPr>
            <a:r>
              <a:rPr lang="en-US" b="0" i="0" dirty="0">
                <a:solidFill>
                  <a:srgbClr val="444444"/>
                </a:solidFill>
                <a:effectLst/>
                <a:latin typeface="Georgia" panose="02040502050405020303" pitchFamily="18" charset="0"/>
              </a:rPr>
              <a:t>Returns the ASCII value of the expression.</a:t>
            </a:r>
            <a:br>
              <a:rPr lang="en-US" b="0" i="0" dirty="0">
                <a:solidFill>
                  <a:srgbClr val="444444"/>
                </a:solidFill>
                <a:effectLst/>
                <a:latin typeface="Georgia" panose="02040502050405020303" pitchFamily="18" charset="0"/>
              </a:rPr>
            </a:br>
            <a:r>
              <a:rPr lang="en-US" b="1" i="0" dirty="0">
                <a:solidFill>
                  <a:srgbClr val="444444"/>
                </a:solidFill>
                <a:effectLst/>
                <a:latin typeface="inherit"/>
              </a:rPr>
              <a:t>Syntax: </a:t>
            </a:r>
            <a:endParaRPr lang="en-US" b="0" i="0" dirty="0">
              <a:solidFill>
                <a:srgbClr val="444444"/>
              </a:solidFill>
              <a:effectLst/>
              <a:latin typeface="Georgia" panose="02040502050405020303" pitchFamily="18" charset="0"/>
            </a:endParaRPr>
          </a:p>
          <a:p>
            <a:pPr marL="114300" indent="0" algn="l" rtl="0" fontAlgn="base">
              <a:buNone/>
            </a:pPr>
            <a:r>
              <a:rPr lang="en-US" b="0" i="0" dirty="0">
                <a:solidFill>
                  <a:srgbClr val="000000"/>
                </a:solidFill>
                <a:effectLst/>
                <a:latin typeface="inherit"/>
              </a:rPr>
              <a:t>Select ASCII</a:t>
            </a:r>
            <a:r>
              <a:rPr lang="en-US" b="0" i="0" dirty="0">
                <a:solidFill>
                  <a:srgbClr val="777777"/>
                </a:solidFill>
                <a:effectLst/>
                <a:latin typeface="inherit"/>
              </a:rPr>
              <a:t>(</a:t>
            </a:r>
            <a:r>
              <a:rPr lang="en-US" b="0" i="0" dirty="0" err="1">
                <a:solidFill>
                  <a:srgbClr val="000000"/>
                </a:solidFill>
                <a:effectLst/>
                <a:latin typeface="inherit"/>
              </a:rPr>
              <a:t>col_name</a:t>
            </a:r>
            <a:r>
              <a:rPr lang="en-US" b="0" i="0" dirty="0">
                <a:solidFill>
                  <a:srgbClr val="777777"/>
                </a:solidFill>
                <a:effectLst/>
                <a:latin typeface="inherit"/>
              </a:rPr>
              <a:t>)</a:t>
            </a:r>
            <a:r>
              <a:rPr lang="en-US" b="0" i="0" dirty="0">
                <a:solidFill>
                  <a:srgbClr val="000000"/>
                </a:solidFill>
                <a:effectLst/>
                <a:latin typeface="inherit"/>
              </a:rPr>
              <a:t> as </a:t>
            </a:r>
            <a:r>
              <a:rPr lang="en-US" b="0" i="0" dirty="0" err="1">
                <a:solidFill>
                  <a:srgbClr val="000000"/>
                </a:solidFill>
                <a:effectLst/>
                <a:latin typeface="inherit"/>
              </a:rPr>
              <a:t>ascii_name</a:t>
            </a:r>
            <a:r>
              <a:rPr lang="en-US" b="0" i="0" dirty="0">
                <a:solidFill>
                  <a:srgbClr val="000000"/>
                </a:solidFill>
                <a:effectLst/>
                <a:latin typeface="inherit"/>
              </a:rPr>
              <a:t> from </a:t>
            </a:r>
            <a:r>
              <a:rPr lang="en-US" b="0" i="0" dirty="0" err="1">
                <a:solidFill>
                  <a:srgbClr val="000000"/>
                </a:solidFill>
                <a:effectLst/>
                <a:latin typeface="inherit"/>
              </a:rPr>
              <a:t>tableName</a:t>
            </a:r>
            <a:r>
              <a:rPr lang="en-US" b="0" i="0" dirty="0">
                <a:solidFill>
                  <a:srgbClr val="000000"/>
                </a:solidFill>
                <a:effectLst/>
                <a:latin typeface="inherit"/>
              </a:rPr>
              <a:t>;</a:t>
            </a:r>
          </a:p>
          <a:p>
            <a:pPr marL="114300" indent="0" algn="l" rtl="0" fontAlgn="base">
              <a:buNone/>
            </a:pPr>
            <a:endParaRPr lang="en-US" dirty="0">
              <a:solidFill>
                <a:srgbClr val="000000"/>
              </a:solidFill>
              <a:latin typeface="inherit"/>
            </a:endParaRPr>
          </a:p>
          <a:p>
            <a:pPr marL="114300" indent="0" algn="l" rtl="0" fontAlgn="base">
              <a:buNone/>
            </a:pPr>
            <a:endParaRPr lang="en-US" b="0" i="0" dirty="0">
              <a:solidFill>
                <a:srgbClr val="787878"/>
              </a:solidFill>
              <a:effectLst/>
              <a:latin typeface="inherit"/>
            </a:endParaRPr>
          </a:p>
          <a:p>
            <a:endParaRPr lang="en-IN" dirty="0"/>
          </a:p>
        </p:txBody>
      </p:sp>
      <p:graphicFrame>
        <p:nvGraphicFramePr>
          <p:cNvPr id="2" name="Table 1">
            <a:extLst>
              <a:ext uri="{FF2B5EF4-FFF2-40B4-BE49-F238E27FC236}">
                <a16:creationId xmlns:a16="http://schemas.microsoft.com/office/drawing/2014/main" xmlns="" id="{58829236-669F-447B-8635-1CB5256FA0E7}"/>
              </a:ext>
            </a:extLst>
          </p:cNvPr>
          <p:cNvGraphicFramePr>
            <a:graphicFrameLocks noGrp="1"/>
          </p:cNvGraphicFramePr>
          <p:nvPr>
            <p:extLst>
              <p:ext uri="{D42A27DB-BD31-4B8C-83A1-F6EECF244321}">
                <p14:modId xmlns:p14="http://schemas.microsoft.com/office/powerpoint/2010/main" val="3653984306"/>
              </p:ext>
            </p:extLst>
          </p:nvPr>
        </p:nvGraphicFramePr>
        <p:xfrm>
          <a:off x="467868" y="2586355"/>
          <a:ext cx="8208264" cy="1188720"/>
        </p:xfrm>
        <a:graphic>
          <a:graphicData uri="http://schemas.openxmlformats.org/drawingml/2006/table">
            <a:tbl>
              <a:tblPr/>
              <a:tblGrid>
                <a:gridCol w="8208264">
                  <a:extLst>
                    <a:ext uri="{9D8B030D-6E8A-4147-A177-3AD203B41FA5}">
                      <a16:colId xmlns:a16="http://schemas.microsoft.com/office/drawing/2014/main" xmlns="" val="388183499"/>
                    </a:ext>
                  </a:extLst>
                </a:gridCol>
              </a:tblGrid>
              <a:tr h="0">
                <a:tc>
                  <a:txBody>
                    <a:bodyPr/>
                    <a:lstStyle/>
                    <a:p>
                      <a:pPr algn="l" fontAlgn="t"/>
                      <a:r>
                        <a:rPr lang="en-IN" b="0" dirty="0">
                          <a:solidFill>
                            <a:srgbClr val="222222"/>
                          </a:solidFill>
                          <a:effectLst/>
                          <a:latin typeface="inherit"/>
                        </a:rPr>
                        <a:t>Example: </a:t>
                      </a:r>
                      <a:endParaRPr lang="en-IN" b="0" dirty="0" smtClean="0">
                        <a:solidFill>
                          <a:srgbClr val="222222"/>
                        </a:solidFill>
                        <a:effectLst/>
                        <a:latin typeface="inherit"/>
                      </a:endParaRPr>
                    </a:p>
                    <a:p>
                      <a:pPr algn="l" fontAlgn="t"/>
                      <a:r>
                        <a:rPr lang="en-IN" b="0" dirty="0">
                          <a:solidFill>
                            <a:srgbClr val="222222"/>
                          </a:solidFill>
                          <a:effectLst/>
                          <a:latin typeface="inherit"/>
                        </a:rPr>
                        <a:t/>
                      </a:r>
                      <a:br>
                        <a:rPr lang="en-IN" b="0" dirty="0">
                          <a:solidFill>
                            <a:srgbClr val="222222"/>
                          </a:solidFill>
                          <a:effectLst/>
                          <a:latin typeface="inherit"/>
                        </a:rPr>
                      </a:br>
                      <a:r>
                        <a:rPr lang="en-IN" b="0" dirty="0">
                          <a:solidFill>
                            <a:srgbClr val="222222"/>
                          </a:solidFill>
                          <a:effectLst/>
                          <a:latin typeface="inherit"/>
                        </a:rPr>
                        <a:t>select Ascii('a’) from dual</a:t>
                      </a:r>
                      <a:r>
                        <a:rPr lang="en-IN" b="0" dirty="0" smtClean="0">
                          <a:solidFill>
                            <a:srgbClr val="222222"/>
                          </a:solidFill>
                          <a:effectLst/>
                          <a:latin typeface="inherit"/>
                        </a:rPr>
                        <a:t>;</a:t>
                      </a:r>
                    </a:p>
                    <a:p>
                      <a:pPr algn="l" fontAlgn="t"/>
                      <a:endParaRPr lang="en-IN" b="0" dirty="0" smtClean="0">
                        <a:solidFill>
                          <a:srgbClr val="222222"/>
                        </a:solidFill>
                        <a:effectLst/>
                        <a:latin typeface="inherit"/>
                      </a:endParaRPr>
                    </a:p>
                    <a:p>
                      <a:pPr algn="l" fontAlgn="t"/>
                      <a:r>
                        <a:rPr lang="en-IN" b="0" dirty="0" smtClean="0">
                          <a:solidFill>
                            <a:srgbClr val="222222"/>
                          </a:solidFill>
                          <a:effectLst/>
                          <a:latin typeface="inherit"/>
                        </a:rPr>
                        <a:t>select </a:t>
                      </a:r>
                      <a:r>
                        <a:rPr lang="en-IN" b="0" dirty="0" err="1" smtClean="0">
                          <a:solidFill>
                            <a:srgbClr val="222222"/>
                          </a:solidFill>
                          <a:effectLst/>
                          <a:latin typeface="inherit"/>
                        </a:rPr>
                        <a:t>Ascii</a:t>
                      </a:r>
                      <a:r>
                        <a:rPr lang="en-IN" b="0" dirty="0" smtClean="0">
                          <a:solidFill>
                            <a:srgbClr val="222222"/>
                          </a:solidFill>
                          <a:effectLst/>
                          <a:latin typeface="inherit"/>
                        </a:rPr>
                        <a:t>(</a:t>
                      </a:r>
                      <a:r>
                        <a:rPr lang="en-IN" b="0" baseline="0" dirty="0" smtClean="0">
                          <a:solidFill>
                            <a:srgbClr val="222222"/>
                          </a:solidFill>
                          <a:effectLst/>
                          <a:latin typeface="inherit"/>
                        </a:rPr>
                        <a:t> name </a:t>
                      </a:r>
                      <a:r>
                        <a:rPr lang="en-IN" b="0" dirty="0" smtClean="0">
                          <a:solidFill>
                            <a:srgbClr val="222222"/>
                          </a:solidFill>
                          <a:effectLst/>
                          <a:latin typeface="inherit"/>
                        </a:rPr>
                        <a:t>) from </a:t>
                      </a:r>
                      <a:r>
                        <a:rPr lang="en-IN" b="0" dirty="0" err="1" smtClean="0">
                          <a:solidFill>
                            <a:srgbClr val="222222"/>
                          </a:solidFill>
                          <a:effectLst/>
                          <a:latin typeface="inherit"/>
                        </a:rPr>
                        <a:t>emp</a:t>
                      </a:r>
                      <a:r>
                        <a:rPr lang="en-IN" b="0" dirty="0" smtClean="0">
                          <a:solidFill>
                            <a:srgbClr val="222222"/>
                          </a:solidFill>
                          <a:effectLst/>
                          <a:latin typeface="inherit"/>
                        </a:rPr>
                        <a:t>;</a:t>
                      </a:r>
                      <a:endParaRPr lang="en-IN" b="0" dirty="0">
                        <a:solidFill>
                          <a:srgbClr val="222222"/>
                        </a:solidFill>
                        <a:effectLst/>
                        <a:latin typeface="inherit"/>
                      </a:endParaRPr>
                    </a:p>
                  </a:txBody>
                  <a:tcPr marL="45720" marR="45720" marT="60960" marB="60960">
                    <a:lnL>
                      <a:noFill/>
                    </a:lnL>
                    <a:lnR>
                      <a:noFill/>
                    </a:lnR>
                    <a:lnT>
                      <a:noFill/>
                    </a:lnT>
                    <a:lnB w="7620" cap="flat" cmpd="sng" algn="ctr">
                      <a:solidFill>
                        <a:srgbClr val="3F3F3F"/>
                      </a:solidFill>
                      <a:prstDash val="solid"/>
                      <a:round/>
                      <a:headEnd type="none" w="med" len="med"/>
                      <a:tailEnd type="none" w="med" len="med"/>
                    </a:lnB>
                    <a:solidFill>
                      <a:srgbClr val="FFFFFF"/>
                    </a:solidFill>
                  </a:tcPr>
                </a:tc>
                <a:extLst>
                  <a:ext uri="{0D108BD9-81ED-4DB2-BD59-A6C34878D82A}">
                    <a16:rowId xmlns:a16="http://schemas.microsoft.com/office/drawing/2014/main" xmlns="" val="3835278467"/>
                  </a:ext>
                </a:extLst>
              </a:tr>
            </a:tbl>
          </a:graphicData>
        </a:graphic>
      </p:graphicFrame>
    </p:spTree>
    <p:extLst>
      <p:ext uri="{BB962C8B-B14F-4D97-AF65-F5344CB8AC3E}">
        <p14:creationId xmlns:p14="http://schemas.microsoft.com/office/powerpoint/2010/main" val="1991550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FC5F5F9-6B2B-4C66-B526-BBBCBEA99CEB}"/>
              </a:ext>
            </a:extLst>
          </p:cNvPr>
          <p:cNvSpPr>
            <a:spLocks noGrp="1"/>
          </p:cNvSpPr>
          <p:nvPr>
            <p:ph type="body" idx="1"/>
          </p:nvPr>
        </p:nvSpPr>
        <p:spPr>
          <a:xfrm>
            <a:off x="311700" y="295835"/>
            <a:ext cx="8520600" cy="4273040"/>
          </a:xfrm>
        </p:spPr>
        <p:txBody>
          <a:bodyPr/>
          <a:lstStyle/>
          <a:p>
            <a:pPr marL="114300" indent="0">
              <a:buNone/>
            </a:pPr>
            <a:r>
              <a:rPr lang="en-IN" b="0" i="0" dirty="0">
                <a:solidFill>
                  <a:srgbClr val="222222"/>
                </a:solidFill>
                <a:effectLst/>
                <a:latin typeface="Helvetica Neue"/>
              </a:rPr>
              <a:t>3) </a:t>
            </a:r>
            <a:r>
              <a:rPr lang="en-IN" b="0" i="0" dirty="0" err="1">
                <a:solidFill>
                  <a:srgbClr val="222222"/>
                </a:solidFill>
                <a:effectLst/>
                <a:latin typeface="Helvetica Neue"/>
              </a:rPr>
              <a:t>Concat</a:t>
            </a:r>
            <a:endParaRPr lang="en-IN" dirty="0"/>
          </a:p>
        </p:txBody>
      </p:sp>
      <p:sp>
        <p:nvSpPr>
          <p:cNvPr id="5" name="TextBox 4">
            <a:extLst>
              <a:ext uri="{FF2B5EF4-FFF2-40B4-BE49-F238E27FC236}">
                <a16:creationId xmlns:a16="http://schemas.microsoft.com/office/drawing/2014/main" xmlns="" id="{EE32AC49-9C6E-4258-AFAB-4EBC9AABBD02}"/>
              </a:ext>
            </a:extLst>
          </p:cNvPr>
          <p:cNvSpPr txBox="1"/>
          <p:nvPr/>
        </p:nvSpPr>
        <p:spPr>
          <a:xfrm>
            <a:off x="611840" y="925239"/>
            <a:ext cx="5849471" cy="307777"/>
          </a:xfrm>
          <a:prstGeom prst="rect">
            <a:avLst/>
          </a:prstGeom>
          <a:noFill/>
        </p:spPr>
        <p:txBody>
          <a:bodyPr wrap="square">
            <a:spAutoFit/>
          </a:bodyPr>
          <a:lstStyle/>
          <a:p>
            <a:r>
              <a:rPr lang="en-IN" b="0" i="0" dirty="0">
                <a:solidFill>
                  <a:srgbClr val="222222"/>
                </a:solidFill>
                <a:effectLst/>
                <a:latin typeface="Helvetica Neue"/>
              </a:rPr>
              <a:t>Concatenates two character strings.</a:t>
            </a:r>
            <a:endParaRPr lang="en-IN" dirty="0"/>
          </a:p>
        </p:txBody>
      </p:sp>
      <p:sp>
        <p:nvSpPr>
          <p:cNvPr id="7" name="TextBox 6">
            <a:extLst>
              <a:ext uri="{FF2B5EF4-FFF2-40B4-BE49-F238E27FC236}">
                <a16:creationId xmlns:a16="http://schemas.microsoft.com/office/drawing/2014/main" xmlns="" id="{B7ECB09E-DFEC-4FE0-AAE3-E5CFB87FB241}"/>
              </a:ext>
            </a:extLst>
          </p:cNvPr>
          <p:cNvSpPr txBox="1"/>
          <p:nvPr/>
        </p:nvSpPr>
        <p:spPr>
          <a:xfrm>
            <a:off x="504264" y="1631209"/>
            <a:ext cx="7061102" cy="1200329"/>
          </a:xfrm>
          <a:prstGeom prst="rect">
            <a:avLst/>
          </a:prstGeom>
          <a:noFill/>
        </p:spPr>
        <p:txBody>
          <a:bodyPr wrap="square">
            <a:spAutoFit/>
          </a:bodyPr>
          <a:lstStyle/>
          <a:p>
            <a:r>
              <a:rPr lang="en-US" sz="1800" b="0" i="0" dirty="0">
                <a:solidFill>
                  <a:srgbClr val="000000"/>
                </a:solidFill>
                <a:effectLst/>
                <a:latin typeface="menlo"/>
              </a:rPr>
              <a:t>SELECT  </a:t>
            </a:r>
            <a:r>
              <a:rPr lang="en-US" sz="1800" b="0" i="0" dirty="0" err="1">
                <a:solidFill>
                  <a:srgbClr val="000000"/>
                </a:solidFill>
                <a:effectLst/>
                <a:latin typeface="menlo"/>
              </a:rPr>
              <a:t>Concat</a:t>
            </a:r>
            <a:r>
              <a:rPr lang="en-US" sz="1800" b="0" i="0" dirty="0">
                <a:solidFill>
                  <a:srgbClr val="000000"/>
                </a:solidFill>
                <a:effectLst/>
                <a:latin typeface="menlo"/>
              </a:rPr>
              <a:t> ('</a:t>
            </a:r>
            <a:r>
              <a:rPr lang="en-US" sz="1800" b="0" i="0" dirty="0" err="1">
                <a:solidFill>
                  <a:srgbClr val="000000"/>
                </a:solidFill>
                <a:effectLst/>
                <a:latin typeface="menlo"/>
              </a:rPr>
              <a:t>abc</a:t>
            </a:r>
            <a:r>
              <a:rPr lang="en-US" sz="1800" b="0" i="0" dirty="0">
                <a:solidFill>
                  <a:srgbClr val="000000"/>
                </a:solidFill>
                <a:effectLst/>
                <a:latin typeface="menlo"/>
              </a:rPr>
              <a:t>', 'def') FROM employee</a:t>
            </a:r>
            <a:r>
              <a:rPr lang="en-US" sz="1800" b="0" i="0" dirty="0" smtClean="0">
                <a:solidFill>
                  <a:srgbClr val="000000"/>
                </a:solidFill>
                <a:effectLst/>
                <a:latin typeface="menlo"/>
              </a:rPr>
              <a:t>;</a:t>
            </a:r>
          </a:p>
          <a:p>
            <a:endParaRPr lang="en-US" sz="1800" dirty="0">
              <a:latin typeface="menlo"/>
            </a:endParaRPr>
          </a:p>
          <a:p>
            <a:endParaRPr lang="en-US" sz="1800" dirty="0" smtClean="0">
              <a:latin typeface="menlo"/>
            </a:endParaRPr>
          </a:p>
          <a:p>
            <a:r>
              <a:rPr lang="en-US" sz="1800" dirty="0"/>
              <a:t>SELECT CONCAT(id, name) AS </a:t>
            </a:r>
            <a:r>
              <a:rPr lang="en-US" sz="1800" dirty="0" err="1"/>
              <a:t>concatenated_column</a:t>
            </a:r>
            <a:r>
              <a:rPr lang="en-US" sz="1800" dirty="0"/>
              <a:t> from per;</a:t>
            </a:r>
            <a:endParaRPr lang="en-IN" sz="1800" dirty="0"/>
          </a:p>
        </p:txBody>
      </p:sp>
    </p:spTree>
    <p:extLst>
      <p:ext uri="{BB962C8B-B14F-4D97-AF65-F5344CB8AC3E}">
        <p14:creationId xmlns:p14="http://schemas.microsoft.com/office/powerpoint/2010/main" val="34510019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FA1A21F-0029-429E-92E7-CCFA31401BEF}"/>
              </a:ext>
            </a:extLst>
          </p:cNvPr>
          <p:cNvSpPr>
            <a:spLocks noGrp="1"/>
          </p:cNvSpPr>
          <p:nvPr>
            <p:ph type="body" idx="1"/>
          </p:nvPr>
        </p:nvSpPr>
        <p:spPr>
          <a:xfrm>
            <a:off x="311700" y="278416"/>
            <a:ext cx="8520600" cy="3416400"/>
          </a:xfrm>
        </p:spPr>
        <p:txBody>
          <a:bodyPr/>
          <a:lstStyle/>
          <a:p>
            <a:pPr marL="114300" indent="0">
              <a:buNone/>
            </a:pPr>
            <a:r>
              <a:rPr lang="en-IN" b="0" i="0" dirty="0">
                <a:solidFill>
                  <a:srgbClr val="222222"/>
                </a:solidFill>
                <a:effectLst/>
                <a:latin typeface="Helvetica Neue"/>
              </a:rPr>
              <a:t>4)Lower:</a:t>
            </a:r>
          </a:p>
          <a:p>
            <a:endParaRPr lang="en-IN" dirty="0"/>
          </a:p>
        </p:txBody>
      </p:sp>
      <p:sp>
        <p:nvSpPr>
          <p:cNvPr id="7" name="TextBox 6">
            <a:extLst>
              <a:ext uri="{FF2B5EF4-FFF2-40B4-BE49-F238E27FC236}">
                <a16:creationId xmlns:a16="http://schemas.microsoft.com/office/drawing/2014/main" xmlns="" id="{2792A236-7F0B-4BE0-8317-3935F085A72B}"/>
              </a:ext>
            </a:extLst>
          </p:cNvPr>
          <p:cNvSpPr txBox="1"/>
          <p:nvPr/>
        </p:nvSpPr>
        <p:spPr>
          <a:xfrm>
            <a:off x="578224" y="810793"/>
            <a:ext cx="4572000" cy="523220"/>
          </a:xfrm>
          <a:prstGeom prst="rect">
            <a:avLst/>
          </a:prstGeom>
          <a:noFill/>
        </p:spPr>
        <p:txBody>
          <a:bodyPr wrap="square">
            <a:spAutoFit/>
          </a:bodyPr>
          <a:lstStyle/>
          <a:p>
            <a:pPr algn="l" fontAlgn="t"/>
            <a:r>
              <a:rPr lang="en-US" b="0" dirty="0">
                <a:solidFill>
                  <a:srgbClr val="222222"/>
                </a:solidFill>
                <a:effectLst/>
                <a:latin typeface="inherit"/>
              </a:rPr>
              <a:t/>
            </a:r>
            <a:br>
              <a:rPr lang="en-US" b="0" dirty="0">
                <a:solidFill>
                  <a:srgbClr val="222222"/>
                </a:solidFill>
                <a:effectLst/>
                <a:latin typeface="inherit"/>
              </a:rPr>
            </a:br>
            <a:r>
              <a:rPr lang="en-US" b="0" dirty="0">
                <a:solidFill>
                  <a:srgbClr val="222222"/>
                </a:solidFill>
                <a:effectLst/>
                <a:latin typeface="inherit"/>
              </a:rPr>
              <a:t>Converts a character string to lowercase.</a:t>
            </a:r>
          </a:p>
        </p:txBody>
      </p:sp>
      <p:sp>
        <p:nvSpPr>
          <p:cNvPr id="10" name="TextBox 9">
            <a:extLst>
              <a:ext uri="{FF2B5EF4-FFF2-40B4-BE49-F238E27FC236}">
                <a16:creationId xmlns:a16="http://schemas.microsoft.com/office/drawing/2014/main" xmlns="" id="{7837919F-8BF0-4AA9-B42E-D5069E13D7F2}"/>
              </a:ext>
            </a:extLst>
          </p:cNvPr>
          <p:cNvSpPr txBox="1"/>
          <p:nvPr/>
        </p:nvSpPr>
        <p:spPr>
          <a:xfrm>
            <a:off x="1021976" y="1558613"/>
            <a:ext cx="4572000" cy="307777"/>
          </a:xfrm>
          <a:prstGeom prst="rect">
            <a:avLst/>
          </a:prstGeom>
          <a:noFill/>
        </p:spPr>
        <p:txBody>
          <a:bodyPr wrap="square">
            <a:spAutoFit/>
          </a:bodyPr>
          <a:lstStyle/>
          <a:p>
            <a:r>
              <a:rPr lang="en-IN" b="0" i="0" dirty="0">
                <a:solidFill>
                  <a:srgbClr val="000000"/>
                </a:solidFill>
                <a:effectLst/>
                <a:latin typeface="menlo"/>
              </a:rPr>
              <a:t>Syntax:   Lower(</a:t>
            </a:r>
            <a:r>
              <a:rPr lang="en-IN" b="0" i="0" dirty="0" err="1">
                <a:solidFill>
                  <a:srgbClr val="000000"/>
                </a:solidFill>
                <a:effectLst/>
                <a:latin typeface="menlo"/>
              </a:rPr>
              <a:t>Customer_Name</a:t>
            </a:r>
            <a:r>
              <a:rPr lang="en-IN" b="0" i="0" dirty="0">
                <a:solidFill>
                  <a:srgbClr val="000000"/>
                </a:solidFill>
                <a:effectLst/>
                <a:latin typeface="menlo"/>
              </a:rPr>
              <a:t>)</a:t>
            </a:r>
            <a:endParaRPr lang="en-IN" dirty="0"/>
          </a:p>
        </p:txBody>
      </p:sp>
      <p:sp>
        <p:nvSpPr>
          <p:cNvPr id="12" name="TextBox 11">
            <a:extLst>
              <a:ext uri="{FF2B5EF4-FFF2-40B4-BE49-F238E27FC236}">
                <a16:creationId xmlns:a16="http://schemas.microsoft.com/office/drawing/2014/main" xmlns="" id="{3D4F24E5-C0F9-445F-84EE-588C0FD77B77}"/>
              </a:ext>
            </a:extLst>
          </p:cNvPr>
          <p:cNvSpPr txBox="1"/>
          <p:nvPr/>
        </p:nvSpPr>
        <p:spPr>
          <a:xfrm>
            <a:off x="430306" y="2460321"/>
            <a:ext cx="4793877" cy="369332"/>
          </a:xfrm>
          <a:prstGeom prst="rect">
            <a:avLst/>
          </a:prstGeom>
          <a:noFill/>
        </p:spPr>
        <p:txBody>
          <a:bodyPr wrap="square">
            <a:spAutoFit/>
          </a:bodyPr>
          <a:lstStyle/>
          <a:p>
            <a:r>
              <a:rPr lang="en-IN" sz="1800" b="0" i="0" dirty="0">
                <a:solidFill>
                  <a:srgbClr val="222222"/>
                </a:solidFill>
                <a:effectLst/>
                <a:latin typeface="Helvetica Neue"/>
              </a:rPr>
              <a:t>5) Upper:</a:t>
            </a:r>
            <a:endParaRPr lang="en-IN" sz="1800" dirty="0"/>
          </a:p>
        </p:txBody>
      </p:sp>
      <p:sp>
        <p:nvSpPr>
          <p:cNvPr id="14" name="TextBox 13">
            <a:extLst>
              <a:ext uri="{FF2B5EF4-FFF2-40B4-BE49-F238E27FC236}">
                <a16:creationId xmlns:a16="http://schemas.microsoft.com/office/drawing/2014/main" xmlns="" id="{62B05ADD-916E-4DA4-B587-31DE890C69F4}"/>
              </a:ext>
            </a:extLst>
          </p:cNvPr>
          <p:cNvSpPr txBox="1"/>
          <p:nvPr/>
        </p:nvSpPr>
        <p:spPr>
          <a:xfrm>
            <a:off x="874058" y="3108346"/>
            <a:ext cx="4572000" cy="307777"/>
          </a:xfrm>
          <a:prstGeom prst="rect">
            <a:avLst/>
          </a:prstGeom>
          <a:noFill/>
        </p:spPr>
        <p:txBody>
          <a:bodyPr wrap="square">
            <a:spAutoFit/>
          </a:bodyPr>
          <a:lstStyle/>
          <a:p>
            <a:r>
              <a:rPr lang="en-US" b="0" i="0" dirty="0">
                <a:solidFill>
                  <a:srgbClr val="222222"/>
                </a:solidFill>
                <a:effectLst/>
                <a:latin typeface="Helvetica Neue"/>
              </a:rPr>
              <a:t>Converts a character string to uppercase.</a:t>
            </a:r>
            <a:endParaRPr lang="en-IN" dirty="0"/>
          </a:p>
        </p:txBody>
      </p:sp>
      <p:sp>
        <p:nvSpPr>
          <p:cNvPr id="16" name="TextBox 15">
            <a:extLst>
              <a:ext uri="{FF2B5EF4-FFF2-40B4-BE49-F238E27FC236}">
                <a16:creationId xmlns:a16="http://schemas.microsoft.com/office/drawing/2014/main" xmlns="" id="{36911A9E-A72F-4990-9205-A550FBB2AC51}"/>
              </a:ext>
            </a:extLst>
          </p:cNvPr>
          <p:cNvSpPr txBox="1"/>
          <p:nvPr/>
        </p:nvSpPr>
        <p:spPr>
          <a:xfrm>
            <a:off x="874058" y="3638042"/>
            <a:ext cx="4572000" cy="307777"/>
          </a:xfrm>
          <a:prstGeom prst="rect">
            <a:avLst/>
          </a:prstGeom>
          <a:noFill/>
        </p:spPr>
        <p:txBody>
          <a:bodyPr wrap="square">
            <a:spAutoFit/>
          </a:bodyPr>
          <a:lstStyle/>
          <a:p>
            <a:r>
              <a:rPr lang="en-IN" b="0" i="0" dirty="0">
                <a:solidFill>
                  <a:srgbClr val="000000"/>
                </a:solidFill>
                <a:effectLst/>
                <a:latin typeface="menlo"/>
              </a:rPr>
              <a:t>Syntax: Upper(</a:t>
            </a:r>
            <a:r>
              <a:rPr lang="en-IN" b="0" i="0" dirty="0" err="1">
                <a:solidFill>
                  <a:srgbClr val="000000"/>
                </a:solidFill>
                <a:effectLst/>
                <a:latin typeface="menlo"/>
              </a:rPr>
              <a:t>Customer_Name</a:t>
            </a:r>
            <a:r>
              <a:rPr lang="en-IN" b="0" i="0" dirty="0">
                <a:solidFill>
                  <a:srgbClr val="000000"/>
                </a:solidFill>
                <a:effectLst/>
                <a:latin typeface="menlo"/>
              </a:rPr>
              <a:t>)</a:t>
            </a:r>
            <a:endParaRPr lang="en-IN" dirty="0"/>
          </a:p>
        </p:txBody>
      </p:sp>
    </p:spTree>
    <p:extLst>
      <p:ext uri="{BB962C8B-B14F-4D97-AF65-F5344CB8AC3E}">
        <p14:creationId xmlns:p14="http://schemas.microsoft.com/office/powerpoint/2010/main" val="22898012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C337C64-49E9-470D-ADA9-BC28ABA70461}"/>
              </a:ext>
            </a:extLst>
          </p:cNvPr>
          <p:cNvSpPr>
            <a:spLocks noGrp="1"/>
          </p:cNvSpPr>
          <p:nvPr>
            <p:ph type="body" idx="1"/>
          </p:nvPr>
        </p:nvSpPr>
        <p:spPr>
          <a:xfrm>
            <a:off x="311700" y="618565"/>
            <a:ext cx="8520600" cy="3950310"/>
          </a:xfrm>
        </p:spPr>
        <p:txBody>
          <a:bodyPr/>
          <a:lstStyle/>
          <a:p>
            <a:pPr marL="114300" indent="0">
              <a:buNone/>
            </a:pPr>
            <a:r>
              <a:rPr lang="en-IN" b="0" i="0" dirty="0">
                <a:solidFill>
                  <a:srgbClr val="222222"/>
                </a:solidFill>
                <a:effectLst/>
                <a:latin typeface="Helvetica Neue"/>
              </a:rPr>
              <a:t>6) Replace</a:t>
            </a:r>
            <a:endParaRPr lang="en-IN" dirty="0"/>
          </a:p>
        </p:txBody>
      </p:sp>
      <p:sp>
        <p:nvSpPr>
          <p:cNvPr id="5" name="TextBox 4">
            <a:extLst>
              <a:ext uri="{FF2B5EF4-FFF2-40B4-BE49-F238E27FC236}">
                <a16:creationId xmlns:a16="http://schemas.microsoft.com/office/drawing/2014/main" xmlns="" id="{3430CD5D-4412-4928-AD6E-AE67B7A4020B}"/>
              </a:ext>
            </a:extLst>
          </p:cNvPr>
          <p:cNvSpPr txBox="1"/>
          <p:nvPr/>
        </p:nvSpPr>
        <p:spPr>
          <a:xfrm>
            <a:off x="611841" y="1288018"/>
            <a:ext cx="7947211" cy="523220"/>
          </a:xfrm>
          <a:prstGeom prst="rect">
            <a:avLst/>
          </a:prstGeom>
          <a:noFill/>
        </p:spPr>
        <p:txBody>
          <a:bodyPr wrap="square">
            <a:spAutoFit/>
          </a:bodyPr>
          <a:lstStyle/>
          <a:p>
            <a:r>
              <a:rPr lang="en-US" b="0" i="0" dirty="0">
                <a:solidFill>
                  <a:srgbClr val="222222"/>
                </a:solidFill>
                <a:effectLst/>
                <a:latin typeface="Helvetica Neue"/>
              </a:rPr>
              <a:t>Replaces one or more characters from a specified character expression with one or more other characters.</a:t>
            </a:r>
            <a:endParaRPr lang="en-IN" dirty="0"/>
          </a:p>
        </p:txBody>
      </p:sp>
      <p:sp>
        <p:nvSpPr>
          <p:cNvPr id="8" name="TextBox 7">
            <a:extLst>
              <a:ext uri="{FF2B5EF4-FFF2-40B4-BE49-F238E27FC236}">
                <a16:creationId xmlns:a16="http://schemas.microsoft.com/office/drawing/2014/main" xmlns="" id="{D581815B-EB6E-4621-B583-6F794B413018}"/>
              </a:ext>
            </a:extLst>
          </p:cNvPr>
          <p:cNvSpPr txBox="1"/>
          <p:nvPr/>
        </p:nvSpPr>
        <p:spPr>
          <a:xfrm>
            <a:off x="1499347" y="2256504"/>
            <a:ext cx="5634318" cy="400110"/>
          </a:xfrm>
          <a:prstGeom prst="rect">
            <a:avLst/>
          </a:prstGeom>
          <a:noFill/>
        </p:spPr>
        <p:txBody>
          <a:bodyPr wrap="square">
            <a:spAutoFit/>
          </a:bodyPr>
          <a:lstStyle/>
          <a:p>
            <a:r>
              <a:rPr lang="en-IN" sz="2000" b="0" dirty="0">
                <a:solidFill>
                  <a:srgbClr val="222222"/>
                </a:solidFill>
                <a:effectLst/>
                <a:latin typeface="inherit"/>
              </a:rPr>
              <a:t>Syntax: Replace('abcd1234', '123', '</a:t>
            </a:r>
            <a:r>
              <a:rPr lang="en-IN" sz="2000" b="0" dirty="0" err="1">
                <a:solidFill>
                  <a:srgbClr val="222222"/>
                </a:solidFill>
                <a:effectLst/>
                <a:latin typeface="inherit"/>
              </a:rPr>
              <a:t>zz</a:t>
            </a:r>
            <a:r>
              <a:rPr lang="en-IN" sz="2000" b="0" dirty="0">
                <a:solidFill>
                  <a:srgbClr val="222222"/>
                </a:solidFill>
                <a:effectLst/>
                <a:latin typeface="inherit"/>
              </a:rPr>
              <a:t>')</a:t>
            </a:r>
            <a:endParaRPr lang="en-IN" sz="2000" dirty="0"/>
          </a:p>
        </p:txBody>
      </p:sp>
      <p:sp>
        <p:nvSpPr>
          <p:cNvPr id="10" name="TextBox 9">
            <a:extLst>
              <a:ext uri="{FF2B5EF4-FFF2-40B4-BE49-F238E27FC236}">
                <a16:creationId xmlns:a16="http://schemas.microsoft.com/office/drawing/2014/main" xmlns="" id="{6C1C559B-E1A0-45D5-9C11-E66AC180E543}"/>
              </a:ext>
            </a:extLst>
          </p:cNvPr>
          <p:cNvSpPr txBox="1"/>
          <p:nvPr/>
        </p:nvSpPr>
        <p:spPr>
          <a:xfrm>
            <a:off x="524435" y="3458856"/>
            <a:ext cx="4572000" cy="307777"/>
          </a:xfrm>
          <a:prstGeom prst="rect">
            <a:avLst/>
          </a:prstGeom>
          <a:noFill/>
        </p:spPr>
        <p:txBody>
          <a:bodyPr wrap="square">
            <a:spAutoFit/>
          </a:bodyPr>
          <a:lstStyle/>
          <a:p>
            <a:r>
              <a:rPr lang="en-IN" b="1" i="0" dirty="0">
                <a:solidFill>
                  <a:srgbClr val="333333"/>
                </a:solidFill>
                <a:effectLst/>
                <a:latin typeface="Helvetica Neue"/>
              </a:rPr>
              <a:t>7) SUBSTRING</a:t>
            </a:r>
            <a:endParaRPr lang="en-IN" dirty="0"/>
          </a:p>
        </p:txBody>
      </p:sp>
      <p:sp>
        <p:nvSpPr>
          <p:cNvPr id="12" name="TextBox 11">
            <a:extLst>
              <a:ext uri="{FF2B5EF4-FFF2-40B4-BE49-F238E27FC236}">
                <a16:creationId xmlns:a16="http://schemas.microsoft.com/office/drawing/2014/main" xmlns="" id="{F440B78F-DB2B-4108-A43B-B5E5D5310752}"/>
              </a:ext>
            </a:extLst>
          </p:cNvPr>
          <p:cNvSpPr txBox="1"/>
          <p:nvPr/>
        </p:nvSpPr>
        <p:spPr>
          <a:xfrm>
            <a:off x="1102659" y="3781012"/>
            <a:ext cx="7368988" cy="307777"/>
          </a:xfrm>
          <a:prstGeom prst="rect">
            <a:avLst/>
          </a:prstGeom>
          <a:noFill/>
        </p:spPr>
        <p:txBody>
          <a:bodyPr wrap="square">
            <a:spAutoFit/>
          </a:bodyPr>
          <a:lstStyle/>
          <a:p>
            <a:r>
              <a:rPr lang="en-US" b="0" i="0" dirty="0">
                <a:solidFill>
                  <a:srgbClr val="333333"/>
                </a:solidFill>
                <a:effectLst/>
                <a:latin typeface="Helvetica Neue"/>
              </a:rPr>
              <a:t>SUBSTRING functions allows you to extract a substring from a string.</a:t>
            </a:r>
            <a:endParaRPr lang="en-IN" dirty="0"/>
          </a:p>
        </p:txBody>
      </p:sp>
      <p:sp>
        <p:nvSpPr>
          <p:cNvPr id="13" name="Rectangle 1">
            <a:extLst>
              <a:ext uri="{FF2B5EF4-FFF2-40B4-BE49-F238E27FC236}">
                <a16:creationId xmlns:a16="http://schemas.microsoft.com/office/drawing/2014/main" xmlns="" id="{4C866B79-3862-41AD-B2E8-D1ADB3F6E3E7}"/>
              </a:ext>
            </a:extLst>
          </p:cNvPr>
          <p:cNvSpPr>
            <a:spLocks noChangeArrowheads="1"/>
          </p:cNvSpPr>
          <p:nvPr/>
        </p:nvSpPr>
        <p:spPr bwMode="auto">
          <a:xfrm>
            <a:off x="826993" y="4388545"/>
            <a:ext cx="6071349" cy="360659"/>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237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menlo"/>
              </a:rPr>
              <a:t>SUBSTRING( string, start_position, length )</a:t>
            </a:r>
            <a:r>
              <a:rPr kumimoji="0" lang="en-US" altLang="en-US" sz="2000" b="0" i="0" u="none" strike="noStrike" cap="none" normalizeH="0" baseline="0">
                <a:ln>
                  <a:noFill/>
                </a:ln>
                <a:solidFill>
                  <a:schemeClr val="tx1"/>
                </a:solidFill>
                <a:effectLst/>
              </a:rPr>
              <a:t> </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71870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404E026-EA35-4BDC-8A81-232DF5CCFACD}"/>
              </a:ext>
            </a:extLst>
          </p:cNvPr>
          <p:cNvSpPr>
            <a:spLocks noGrp="1"/>
          </p:cNvSpPr>
          <p:nvPr>
            <p:ph type="body" idx="1"/>
          </p:nvPr>
        </p:nvSpPr>
        <p:spPr>
          <a:xfrm>
            <a:off x="493235" y="1017725"/>
            <a:ext cx="8520600" cy="3416400"/>
          </a:xfrm>
        </p:spPr>
        <p:txBody>
          <a:bodyPr/>
          <a:lstStyle/>
          <a:p>
            <a:r>
              <a:rPr lang="en-US" b="0" i="0" dirty="0">
                <a:solidFill>
                  <a:srgbClr val="1990B8"/>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SUBSTR</a:t>
            </a:r>
            <a:r>
              <a:rPr lang="en-US" b="0" i="0" dirty="0">
                <a:solidFill>
                  <a:srgbClr val="5F6364"/>
                </a:solidFill>
                <a:effectLst/>
                <a:latin typeface="Consolas" panose="020B0609020204030204" pitchFamily="49" charset="0"/>
              </a:rPr>
              <a:t>(</a:t>
            </a:r>
            <a:r>
              <a:rPr lang="en-US" b="0" i="0" dirty="0">
                <a:solidFill>
                  <a:srgbClr val="2F9C0A"/>
                </a:solidFill>
                <a:effectLst/>
                <a:latin typeface="Consolas" panose="020B0609020204030204" pitchFamily="49" charset="0"/>
              </a:rPr>
              <a:t>'w3resource'</a:t>
            </a:r>
            <a:r>
              <a:rPr lang="en-US" b="0" i="0" dirty="0">
                <a:solidFill>
                  <a:srgbClr val="5F6364"/>
                </a:solidFill>
                <a:effectLst/>
                <a:latin typeface="Consolas" panose="020B0609020204030204" pitchFamily="49" charset="0"/>
              </a:rPr>
              <a:t>,</a:t>
            </a:r>
            <a:r>
              <a:rPr lang="en-US" b="0" i="0" dirty="0">
                <a:solidFill>
                  <a:srgbClr val="C92C2C"/>
                </a:solidFill>
                <a:effectLst/>
                <a:latin typeface="Consolas" panose="020B0609020204030204" pitchFamily="49" charset="0"/>
              </a:rPr>
              <a:t>3</a:t>
            </a:r>
            <a:r>
              <a:rPr lang="en-US" b="0" i="0" dirty="0">
                <a:solidFill>
                  <a:srgbClr val="5F6364"/>
                </a:solidFill>
                <a:effectLst/>
                <a:latin typeface="Consolas" panose="020B0609020204030204" pitchFamily="49" charset="0"/>
              </a:rPr>
              <a:t>,</a:t>
            </a:r>
            <a:r>
              <a:rPr lang="en-US" b="0" i="0" dirty="0">
                <a:solidFill>
                  <a:srgbClr val="C92C2C"/>
                </a:solidFill>
                <a:effectLst/>
                <a:latin typeface="Consolas" panose="020B0609020204030204" pitchFamily="49" charset="0"/>
              </a:rPr>
              <a:t>4</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2F9C0A"/>
                </a:solidFill>
                <a:effectLst/>
                <a:latin typeface="Consolas" panose="020B0609020204030204" pitchFamily="49" charset="0"/>
              </a:rPr>
              <a:t>"Substring"</a:t>
            </a:r>
            <a:r>
              <a:rPr lang="en-US" b="0" i="0" dirty="0">
                <a:solidFill>
                  <a:srgbClr val="000000"/>
                </a:solidFill>
                <a:effectLst/>
                <a:latin typeface="Consolas" panose="020B0609020204030204" pitchFamily="49" charset="0"/>
              </a:rPr>
              <a:t> </a:t>
            </a:r>
            <a:r>
              <a:rPr lang="en-US" b="0" i="0" dirty="0">
                <a:solidFill>
                  <a:srgbClr val="1990B8"/>
                </a:solidFill>
                <a:effectLst/>
                <a:latin typeface="Consolas" panose="020B0609020204030204" pitchFamily="49" charset="0"/>
              </a:rPr>
              <a:t>FROM</a:t>
            </a:r>
            <a:r>
              <a:rPr lang="en-US" b="0" i="0" dirty="0">
                <a:solidFill>
                  <a:srgbClr val="000000"/>
                </a:solidFill>
                <a:effectLst/>
                <a:latin typeface="Consolas" panose="020B0609020204030204" pitchFamily="49" charset="0"/>
              </a:rPr>
              <a:t> DUAL</a:t>
            </a:r>
            <a:r>
              <a:rPr lang="en-US" b="0" i="0" dirty="0">
                <a:solidFill>
                  <a:srgbClr val="5F6364"/>
                </a:solidFill>
                <a:effectLst/>
                <a:latin typeface="Consolas" panose="020B0609020204030204" pitchFamily="49" charset="0"/>
              </a:rPr>
              <a:t>;</a:t>
            </a:r>
          </a:p>
          <a:p>
            <a:endParaRPr lang="en-US" dirty="0">
              <a:solidFill>
                <a:srgbClr val="5F6364"/>
              </a:solidFill>
              <a:latin typeface="Consolas" panose="020B0609020204030204" pitchFamily="49" charset="0"/>
            </a:endParaRPr>
          </a:p>
          <a:p>
            <a:endParaRPr lang="en-US" dirty="0">
              <a:solidFill>
                <a:srgbClr val="5F6364"/>
              </a:solidFill>
              <a:latin typeface="Consolas" panose="020B0609020204030204" pitchFamily="49" charset="0"/>
            </a:endParaRPr>
          </a:p>
          <a:p>
            <a:endParaRPr lang="en-IN" dirty="0"/>
          </a:p>
        </p:txBody>
      </p:sp>
      <p:sp>
        <p:nvSpPr>
          <p:cNvPr id="6" name="Rectangle 1">
            <a:extLst>
              <a:ext uri="{FF2B5EF4-FFF2-40B4-BE49-F238E27FC236}">
                <a16:creationId xmlns:a16="http://schemas.microsoft.com/office/drawing/2014/main" xmlns="" id="{9F741678-FBE6-49F2-A83E-604E9C1A0A3A}"/>
              </a:ext>
            </a:extLst>
          </p:cNvPr>
          <p:cNvSpPr>
            <a:spLocks noChangeArrowheads="1"/>
          </p:cNvSpPr>
          <p:nvPr/>
        </p:nvSpPr>
        <p:spPr bwMode="auto">
          <a:xfrm>
            <a:off x="1033005" y="1818715"/>
            <a:ext cx="7980830" cy="2769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9999"/>
                </a:solidFill>
                <a:effectLst/>
                <a:latin typeface="Arial Unicode MS" panose="020B0604020202020204" pitchFamily="34" charset="-128"/>
              </a:rPr>
              <a:t>output</a:t>
            </a:r>
            <a:r>
              <a:rPr kumimoji="0" lang="en-US" altLang="en-US" sz="1200" b="0" i="0" u="none" strike="noStrike" cap="none" normalizeH="0" baseline="0" dirty="0">
                <a:ln>
                  <a:noFill/>
                </a:ln>
                <a:solidFill>
                  <a:srgbClr val="009999"/>
                </a:solidFill>
                <a:effectLst/>
                <a:latin typeface="Arial Unicode MS" panose="020B0604020202020204" pitchFamily="34" charset="-128"/>
              </a:rPr>
              <a:t>:   </a:t>
            </a:r>
            <a:r>
              <a:rPr kumimoji="0" lang="en-US" altLang="en-US" sz="1200" b="0" i="0" u="none" strike="noStrike" cap="none" normalizeH="0" baseline="0" dirty="0" err="1">
                <a:ln>
                  <a:noFill/>
                </a:ln>
                <a:solidFill>
                  <a:srgbClr val="009999"/>
                </a:solidFill>
                <a:effectLst/>
                <a:latin typeface="Arial Unicode MS" panose="020B0604020202020204" pitchFamily="34" charset="-128"/>
              </a:rPr>
              <a:t>reso</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282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3"/>
          <p:cNvSpPr txBox="1">
            <a:spLocks noGrp="1"/>
          </p:cNvSpPr>
          <p:nvPr>
            <p:ph type="body" idx="1"/>
          </p:nvPr>
        </p:nvSpPr>
        <p:spPr>
          <a:xfrm>
            <a:off x="311700" y="518615"/>
            <a:ext cx="8520600" cy="4050260"/>
          </a:xfrm>
          <a:prstGeom prst="rect">
            <a:avLst/>
          </a:prstGeom>
        </p:spPr>
        <p:txBody>
          <a:bodyPr spcFirstLastPara="1" wrap="square" lIns="91425" tIns="91425" rIns="91425" bIns="91425" anchor="t" anchorCtr="0">
            <a:normAutofit fontScale="25000" lnSpcReduction="20000"/>
          </a:bodyPr>
          <a:lstStyle/>
          <a:p>
            <a:pPr marL="457200" lvl="0" indent="-342900" algn="l" rtl="0">
              <a:spcBef>
                <a:spcPts val="2000"/>
              </a:spcBef>
              <a:spcAft>
                <a:spcPts val="0"/>
              </a:spcAft>
              <a:buClr>
                <a:schemeClr val="dk1"/>
              </a:buClr>
              <a:buSzPct val="100000"/>
              <a:buAutoNum type="arabicPeriod"/>
            </a:pPr>
            <a:r>
              <a:rPr lang="en" sz="7200" dirty="0">
                <a:solidFill>
                  <a:schemeClr val="dk1"/>
                </a:solidFill>
              </a:rPr>
              <a:t>Create a new user with password:</a:t>
            </a:r>
            <a:endParaRPr sz="7200" dirty="0">
              <a:solidFill>
                <a:schemeClr val="dk1"/>
              </a:solidFill>
            </a:endParaRPr>
          </a:p>
          <a:p>
            <a:pPr marL="457200" lvl="0" indent="0" algn="l" rtl="0">
              <a:spcBef>
                <a:spcPts val="3000"/>
              </a:spcBef>
              <a:spcAft>
                <a:spcPts val="0"/>
              </a:spcAft>
              <a:buNone/>
            </a:pPr>
            <a:r>
              <a:rPr lang="en" sz="7200" b="1" dirty="0">
                <a:solidFill>
                  <a:schemeClr val="dk1"/>
                </a:solidFill>
              </a:rPr>
              <a:t>create user user_name identified by admin_password;</a:t>
            </a:r>
            <a:endParaRPr sz="7200" b="1" dirty="0">
              <a:solidFill>
                <a:schemeClr val="dk1"/>
              </a:solidFill>
            </a:endParaRPr>
          </a:p>
          <a:p>
            <a:pPr marL="0" lvl="0" indent="0" algn="l" rtl="0">
              <a:spcBef>
                <a:spcPts val="3000"/>
              </a:spcBef>
              <a:spcAft>
                <a:spcPts val="0"/>
              </a:spcAft>
              <a:buNone/>
            </a:pPr>
            <a:r>
              <a:rPr lang="en" sz="7200" dirty="0">
                <a:solidFill>
                  <a:schemeClr val="dk1"/>
                </a:solidFill>
                <a:latin typeface="Courier New"/>
                <a:ea typeface="Courier New"/>
                <a:cs typeface="Courier New"/>
                <a:sym typeface="Courier New"/>
              </a:rPr>
              <a:t>      user_name</a:t>
            </a:r>
            <a:r>
              <a:rPr lang="en" sz="7200" dirty="0">
                <a:solidFill>
                  <a:schemeClr val="dk1"/>
                </a:solidFill>
              </a:rPr>
              <a:t> is the name of the user you are creating and </a:t>
            </a:r>
            <a:r>
              <a:rPr lang="en" sz="7200" dirty="0">
                <a:solidFill>
                  <a:schemeClr val="dk1"/>
                </a:solidFill>
                <a:latin typeface="Courier New"/>
                <a:ea typeface="Courier New"/>
                <a:cs typeface="Courier New"/>
                <a:sym typeface="Courier New"/>
              </a:rPr>
              <a:t>admin_password</a:t>
            </a:r>
            <a:r>
              <a:rPr lang="en" sz="7200" dirty="0">
                <a:solidFill>
                  <a:schemeClr val="dk1"/>
                </a:solidFill>
              </a:rPr>
              <a:t> is the password that you want to assign to the user.</a:t>
            </a:r>
            <a:endParaRPr sz="7200" dirty="0">
              <a:solidFill>
                <a:schemeClr val="dk1"/>
              </a:solidFill>
            </a:endParaRPr>
          </a:p>
          <a:p>
            <a:pPr marL="457200" lvl="0" indent="-342900" algn="l" rtl="0">
              <a:spcBef>
                <a:spcPts val="2000"/>
              </a:spcBef>
              <a:spcAft>
                <a:spcPts val="0"/>
              </a:spcAft>
              <a:buClr>
                <a:schemeClr val="dk1"/>
              </a:buClr>
              <a:buSzPct val="100000"/>
              <a:buAutoNum type="arabicPeriod"/>
            </a:pPr>
            <a:r>
              <a:rPr lang="en" sz="7200" dirty="0">
                <a:solidFill>
                  <a:schemeClr val="dk1"/>
                </a:solidFill>
              </a:rPr>
              <a:t>Assign the sysdba privilege to the new Oracle user:</a:t>
            </a:r>
            <a:endParaRPr sz="7200" dirty="0">
              <a:solidFill>
                <a:schemeClr val="dk1"/>
              </a:solidFill>
            </a:endParaRPr>
          </a:p>
          <a:p>
            <a:pPr marL="457200" lvl="0" indent="0" algn="l" rtl="0">
              <a:spcBef>
                <a:spcPts val="3000"/>
              </a:spcBef>
              <a:spcAft>
                <a:spcPts val="0"/>
              </a:spcAft>
              <a:buNone/>
            </a:pPr>
            <a:r>
              <a:rPr lang="en" sz="7200" b="1" dirty="0">
                <a:solidFill>
                  <a:schemeClr val="dk1"/>
                </a:solidFill>
              </a:rPr>
              <a:t>grant </a:t>
            </a:r>
            <a:r>
              <a:rPr lang="en" sz="7200" b="1" dirty="0" smtClean="0">
                <a:solidFill>
                  <a:schemeClr val="dk1"/>
                </a:solidFill>
              </a:rPr>
              <a:t>dba </a:t>
            </a:r>
            <a:r>
              <a:rPr lang="en" sz="7200" b="1" dirty="0">
                <a:solidFill>
                  <a:schemeClr val="dk1"/>
                </a:solidFill>
              </a:rPr>
              <a:t>to user_name;</a:t>
            </a:r>
            <a:endParaRPr sz="7200" b="1" dirty="0">
              <a:solidFill>
                <a:schemeClr val="dk1"/>
              </a:solidFill>
            </a:endParaRPr>
          </a:p>
          <a:p>
            <a:pPr marL="457200" lvl="0" indent="0" algn="l" rtl="0">
              <a:spcBef>
                <a:spcPts val="3000"/>
              </a:spcBef>
              <a:spcAft>
                <a:spcPts val="0"/>
              </a:spcAft>
              <a:buNone/>
            </a:pPr>
            <a:endParaRPr sz="1000" dirty="0">
              <a:solidFill>
                <a:schemeClr val="dk1"/>
              </a:solidFill>
            </a:endParaRPr>
          </a:p>
          <a:p>
            <a:pPr marL="0" lvl="0" indent="0" algn="l" rtl="0">
              <a:spcBef>
                <a:spcPts val="2000"/>
              </a:spcBef>
              <a:spcAft>
                <a:spcPts val="1200"/>
              </a:spcAft>
              <a:buNone/>
            </a:pPr>
            <a:endParaRPr dirty="0"/>
          </a:p>
        </p:txBody>
      </p:sp>
    </p:spTree>
    <p:extLst>
      <p:ext uri="{BB962C8B-B14F-4D97-AF65-F5344CB8AC3E}">
        <p14:creationId xmlns:p14="http://schemas.microsoft.com/office/powerpoint/2010/main" val="161334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44"/>
          <p:cNvPicPr preferRelativeResize="0"/>
          <p:nvPr/>
        </p:nvPicPr>
        <p:blipFill>
          <a:blip r:embed="rId3">
            <a:alphaModFix/>
          </a:blip>
          <a:stretch>
            <a:fillRect/>
          </a:stretch>
        </p:blipFill>
        <p:spPr>
          <a:xfrm>
            <a:off x="599900" y="322175"/>
            <a:ext cx="8107372" cy="4154775"/>
          </a:xfrm>
          <a:prstGeom prst="rect">
            <a:avLst/>
          </a:prstGeom>
          <a:noFill/>
          <a:ln>
            <a:noFill/>
          </a:ln>
        </p:spPr>
      </p:pic>
    </p:spTree>
    <p:extLst>
      <p:ext uri="{BB962C8B-B14F-4D97-AF65-F5344CB8AC3E}">
        <p14:creationId xmlns:p14="http://schemas.microsoft.com/office/powerpoint/2010/main" val="3218605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09" y="144774"/>
            <a:ext cx="8520600" cy="572700"/>
          </a:xfrm>
        </p:spPr>
        <p:txBody>
          <a:bodyPr>
            <a:normAutofit fontScale="90000"/>
          </a:bodyPr>
          <a:lstStyle/>
          <a:p>
            <a:r>
              <a:rPr lang="en-US" dirty="0">
                <a:solidFill>
                  <a:srgbClr val="FF0000"/>
                </a:solidFill>
              </a:rPr>
              <a:t>1. GRANT COMMAND</a:t>
            </a:r>
            <a:r>
              <a:rPr lang="en-US" dirty="0"/>
              <a:t/>
            </a:r>
            <a:br>
              <a:rPr lang="en-US" dirty="0"/>
            </a:br>
            <a:endParaRPr lang="en-US" dirty="0"/>
          </a:p>
        </p:txBody>
      </p:sp>
      <p:sp>
        <p:nvSpPr>
          <p:cNvPr id="3" name="Text Placeholder 2"/>
          <p:cNvSpPr>
            <a:spLocks noGrp="1"/>
          </p:cNvSpPr>
          <p:nvPr>
            <p:ph type="body" idx="1"/>
          </p:nvPr>
        </p:nvSpPr>
        <p:spPr>
          <a:xfrm>
            <a:off x="311700" y="1064526"/>
            <a:ext cx="8520600" cy="3957850"/>
          </a:xfrm>
        </p:spPr>
        <p:txBody>
          <a:bodyPr>
            <a:normAutofit fontScale="92500" lnSpcReduction="20000"/>
          </a:bodyPr>
          <a:lstStyle/>
          <a:p>
            <a:r>
              <a:rPr lang="en-US" sz="2000" b="1" dirty="0"/>
              <a:t>GRANT command</a:t>
            </a:r>
            <a:r>
              <a:rPr lang="en-US" sz="2000" dirty="0"/>
              <a:t> gives user's access privileges to the database.</a:t>
            </a:r>
          </a:p>
          <a:p>
            <a:r>
              <a:rPr lang="en-US" sz="2000" dirty="0"/>
              <a:t>This command allows specified users to perform specific tasks.</a:t>
            </a:r>
          </a:p>
          <a:p>
            <a:pPr marL="114300" indent="0">
              <a:buNone/>
            </a:pPr>
            <a:endParaRPr lang="en-US" sz="2000" b="1" dirty="0">
              <a:solidFill>
                <a:srgbClr val="FF0000"/>
              </a:solidFill>
            </a:endParaRPr>
          </a:p>
          <a:p>
            <a:pPr marL="114300" indent="0">
              <a:buNone/>
            </a:pPr>
            <a:r>
              <a:rPr lang="en-US" sz="2000" b="1" dirty="0">
                <a:solidFill>
                  <a:srgbClr val="FF0000"/>
                </a:solidFill>
              </a:rPr>
              <a:t>Syntax:</a:t>
            </a:r>
          </a:p>
          <a:p>
            <a:pPr marL="114300" indent="0">
              <a:buNone/>
            </a:pPr>
            <a:r>
              <a:rPr lang="en-US" sz="2000" dirty="0"/>
              <a:t/>
            </a:r>
            <a:br>
              <a:rPr lang="en-US" sz="2000" dirty="0"/>
            </a:br>
            <a:r>
              <a:rPr lang="en-US" sz="2200" dirty="0"/>
              <a:t>GRANT &lt;privilege list&gt;ON &lt;relation name or view name&gt; TO &lt;user/role list&gt;;</a:t>
            </a:r>
            <a:r>
              <a:rPr lang="en-US" sz="2000" dirty="0"/>
              <a:t/>
            </a:r>
            <a:br>
              <a:rPr lang="en-US" sz="2000" dirty="0"/>
            </a:br>
            <a:r>
              <a:rPr lang="en-US" sz="2000" dirty="0"/>
              <a:t/>
            </a:r>
            <a:br>
              <a:rPr lang="en-US" sz="2000" dirty="0"/>
            </a:br>
            <a:r>
              <a:rPr lang="en-US" sz="2000" b="1" dirty="0"/>
              <a:t>Example  1 : </a:t>
            </a:r>
          </a:p>
          <a:p>
            <a:pPr marL="114300" indent="0">
              <a:buNone/>
            </a:pPr>
            <a:r>
              <a:rPr lang="en-US" sz="2000" dirty="0"/>
              <a:t>                    GRANT ALL ON employee TO ABC [WITH GRANT OPTION] ;</a:t>
            </a:r>
          </a:p>
          <a:p>
            <a:pPr marL="0" lvl="0" indent="0" algn="just">
              <a:spcBef>
                <a:spcPts val="1200"/>
              </a:spcBef>
              <a:buClr>
                <a:schemeClr val="dk1"/>
              </a:buClr>
              <a:buSzPts val="1100"/>
              <a:buNone/>
            </a:pPr>
            <a:r>
              <a:rPr lang="en-US" sz="2000" b="1" dirty="0">
                <a:solidFill>
                  <a:srgbClr val="333333"/>
                </a:solidFill>
                <a:highlight>
                  <a:srgbClr val="FFFFFF"/>
                </a:highlight>
                <a:latin typeface="Roboto"/>
                <a:ea typeface="Roboto"/>
                <a:cs typeface="Roboto"/>
                <a:sym typeface="Roboto"/>
              </a:rPr>
              <a:t>Example 2:</a:t>
            </a:r>
          </a:p>
          <a:p>
            <a:pPr marL="107950" lvl="0" indent="0">
              <a:lnSpc>
                <a:spcPct val="156250"/>
              </a:lnSpc>
              <a:spcBef>
                <a:spcPts val="1200"/>
              </a:spcBef>
              <a:buClr>
                <a:schemeClr val="dk1"/>
              </a:buClr>
              <a:buSzPts val="1900"/>
              <a:buNone/>
            </a:pPr>
            <a:r>
              <a:rPr lang="en-US" sz="2000" dirty="0">
                <a:solidFill>
                  <a:schemeClr val="dk1"/>
                </a:solidFill>
                <a:latin typeface="Roboto"/>
                <a:ea typeface="Roboto"/>
                <a:cs typeface="Roboto"/>
                <a:sym typeface="Roboto"/>
              </a:rPr>
              <a:t>                       GRANT SELECT, UPDATE ON MY_TABLE TO SOME_USER;</a:t>
            </a:r>
          </a:p>
          <a:p>
            <a:pPr marL="114300" indent="0">
              <a:buNone/>
            </a:pPr>
            <a:endParaRPr lang="en-US" sz="2000" dirty="0"/>
          </a:p>
          <a:p>
            <a:endParaRPr lang="en-US" dirty="0"/>
          </a:p>
        </p:txBody>
      </p:sp>
    </p:spTree>
    <p:extLst>
      <p:ext uri="{BB962C8B-B14F-4D97-AF65-F5344CB8AC3E}">
        <p14:creationId xmlns:p14="http://schemas.microsoft.com/office/powerpoint/2010/main" val="35590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2. REVOKE COMMAND</a:t>
            </a:r>
            <a:r>
              <a:rPr lang="en-US" dirty="0"/>
              <a:t/>
            </a:r>
            <a:br>
              <a:rPr lang="en-US" dirty="0"/>
            </a:br>
            <a:endParaRPr lang="en-US" dirty="0"/>
          </a:p>
        </p:txBody>
      </p:sp>
      <p:sp>
        <p:nvSpPr>
          <p:cNvPr id="3" name="Text Placeholder 2"/>
          <p:cNvSpPr>
            <a:spLocks noGrp="1"/>
          </p:cNvSpPr>
          <p:nvPr>
            <p:ph type="body" idx="1"/>
          </p:nvPr>
        </p:nvSpPr>
        <p:spPr/>
        <p:txBody>
          <a:bodyPr>
            <a:normAutofit/>
          </a:bodyPr>
          <a:lstStyle/>
          <a:p>
            <a:r>
              <a:rPr lang="en-US" sz="2400" b="1" dirty="0"/>
              <a:t>REVOKE command</a:t>
            </a:r>
            <a:r>
              <a:rPr lang="en-US" sz="2400" dirty="0"/>
              <a:t> is used to cancel previously granted or denied permissions.</a:t>
            </a:r>
          </a:p>
          <a:p>
            <a:r>
              <a:rPr lang="en-US" sz="2400" dirty="0"/>
              <a:t>This command withdraw access privileges given with the GRANT command.</a:t>
            </a:r>
          </a:p>
          <a:p>
            <a:r>
              <a:rPr lang="en-US" sz="2400" dirty="0"/>
              <a:t>It takes back permissions from user</a:t>
            </a:r>
            <a:r>
              <a:rPr lang="en-US" dirty="0"/>
              <a:t>.</a:t>
            </a:r>
          </a:p>
          <a:p>
            <a:endParaRPr lang="en-US" dirty="0"/>
          </a:p>
        </p:txBody>
      </p:sp>
    </p:spTree>
    <p:extLst>
      <p:ext uri="{BB962C8B-B14F-4D97-AF65-F5344CB8AC3E}">
        <p14:creationId xmlns:p14="http://schemas.microsoft.com/office/powerpoint/2010/main" val="364616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SQL</a:t>
            </a:r>
          </a:p>
        </p:txBody>
      </p:sp>
      <p:sp>
        <p:nvSpPr>
          <p:cNvPr id="3" name="Text Placeholder 2"/>
          <p:cNvSpPr>
            <a:spLocks noGrp="1"/>
          </p:cNvSpPr>
          <p:nvPr>
            <p:ph type="body" idx="1"/>
          </p:nvPr>
        </p:nvSpPr>
        <p:spPr/>
        <p:txBody>
          <a:bodyPr/>
          <a:lstStyle/>
          <a:p>
            <a:r>
              <a:rPr lang="en-US" dirty="0">
                <a:solidFill>
                  <a:schemeClr val="tx1"/>
                </a:solidFill>
              </a:rPr>
              <a:t>SQL stands for Structured Query Language. It is used for storing and managing data in relational database management system (RDMS).</a:t>
            </a:r>
          </a:p>
          <a:p>
            <a:r>
              <a:rPr lang="en-US" dirty="0">
                <a:solidFill>
                  <a:schemeClr val="tx1"/>
                </a:solidFill>
              </a:rPr>
              <a:t>It is a standard language for Relational Database System. It enables a user to create, read, update and delete relational databases and tables.</a:t>
            </a:r>
          </a:p>
          <a:p>
            <a:r>
              <a:rPr lang="en-US" dirty="0">
                <a:solidFill>
                  <a:schemeClr val="tx1"/>
                </a:solidFill>
              </a:rPr>
              <a:t>All the RDBMS like MySQL, Informix, Oracle, MS Access use SQL as their standard database language.</a:t>
            </a:r>
          </a:p>
          <a:p>
            <a:r>
              <a:rPr lang="en-US" dirty="0">
                <a:solidFill>
                  <a:schemeClr val="tx1"/>
                </a:solidFill>
              </a:rPr>
              <a:t>SQL comprises both data definition and data manipulation languages. Using the data definition properties of SQL, one can design and modify database schema, whereas data manipulation properties allows SQL to store and retrieve data from database</a:t>
            </a:r>
            <a:r>
              <a:rPr lang="en-US" dirty="0"/>
              <a:t>.</a:t>
            </a:r>
          </a:p>
          <a:p>
            <a:endParaRPr lang="en-US" dirty="0"/>
          </a:p>
        </p:txBody>
      </p:sp>
    </p:spTree>
    <p:extLst>
      <p:ext uri="{BB962C8B-B14F-4D97-AF65-F5344CB8AC3E}">
        <p14:creationId xmlns:p14="http://schemas.microsoft.com/office/powerpoint/2010/main" val="186421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8052" y="586855"/>
            <a:ext cx="8520600" cy="3927430"/>
          </a:xfrm>
        </p:spPr>
        <p:txBody>
          <a:bodyPr>
            <a:normAutofit lnSpcReduction="10000"/>
          </a:bodyPr>
          <a:lstStyle/>
          <a:p>
            <a:r>
              <a:rPr lang="en-US" sz="2000" b="1" dirty="0">
                <a:latin typeface="+mn-lt"/>
              </a:rPr>
              <a:t>Syntax:</a:t>
            </a:r>
          </a:p>
          <a:p>
            <a:pPr marL="114300" indent="0">
              <a:buNone/>
            </a:pPr>
            <a:r>
              <a:rPr lang="en-US" sz="2000" dirty="0">
                <a:latin typeface="+mn-lt"/>
              </a:rPr>
              <a:t/>
            </a:r>
            <a:br>
              <a:rPr lang="en-US" sz="2000" dirty="0">
                <a:latin typeface="+mn-lt"/>
              </a:rPr>
            </a:br>
            <a:r>
              <a:rPr lang="en-US" sz="2000" dirty="0">
                <a:latin typeface="+mn-lt"/>
              </a:rPr>
              <a:t>REVOKE &lt;privilege list&gt; ON &lt;relation name or view name&gt; FROM &lt;user name&gt;;</a:t>
            </a:r>
            <a:br>
              <a:rPr lang="en-US" sz="2000" dirty="0">
                <a:latin typeface="+mn-lt"/>
              </a:rPr>
            </a:br>
            <a:r>
              <a:rPr lang="en-US" sz="2000" dirty="0">
                <a:latin typeface="+mn-lt"/>
              </a:rPr>
              <a:t/>
            </a:r>
            <a:br>
              <a:rPr lang="en-US" sz="2000" dirty="0">
                <a:latin typeface="+mn-lt"/>
              </a:rPr>
            </a:br>
            <a:r>
              <a:rPr lang="en-US" sz="2000" dirty="0">
                <a:latin typeface="+mn-lt"/>
              </a:rPr>
              <a:t>       </a:t>
            </a:r>
            <a:r>
              <a:rPr lang="en-US" sz="2000" b="1" dirty="0">
                <a:latin typeface="+mn-lt"/>
              </a:rPr>
              <a:t>Example 1 :</a:t>
            </a:r>
          </a:p>
          <a:p>
            <a:pPr marL="114300" indent="0">
              <a:buNone/>
            </a:pPr>
            <a:r>
              <a:rPr lang="en-US" sz="2000" dirty="0">
                <a:latin typeface="+mn-lt"/>
              </a:rPr>
              <a:t>REVOKE UPDATE ON employee  FROM ABC;</a:t>
            </a:r>
          </a:p>
          <a:p>
            <a:pPr marL="114300" indent="0">
              <a:buNone/>
            </a:pPr>
            <a:endParaRPr lang="en-US" sz="2000" dirty="0">
              <a:latin typeface="+mn-lt"/>
            </a:endParaRPr>
          </a:p>
          <a:p>
            <a:pPr marL="0" lvl="0" indent="0" algn="just">
              <a:spcBef>
                <a:spcPts val="1200"/>
              </a:spcBef>
              <a:buClr>
                <a:schemeClr val="dk1"/>
              </a:buClr>
              <a:buSzPts val="1100"/>
              <a:buNone/>
            </a:pPr>
            <a:r>
              <a:rPr lang="en-US" sz="2000" b="1" dirty="0">
                <a:solidFill>
                  <a:srgbClr val="333333"/>
                </a:solidFill>
                <a:highlight>
                  <a:srgbClr val="FFFFFF"/>
                </a:highlight>
                <a:latin typeface="+mn-lt"/>
                <a:ea typeface="Roboto"/>
                <a:cs typeface="Roboto"/>
                <a:sym typeface="Roboto"/>
              </a:rPr>
              <a:t>       Example 2: </a:t>
            </a:r>
          </a:p>
          <a:p>
            <a:pPr marL="0" lvl="0" indent="0" algn="just">
              <a:spcBef>
                <a:spcPts val="1200"/>
              </a:spcBef>
              <a:buClr>
                <a:schemeClr val="dk1"/>
              </a:buClr>
              <a:buSzPts val="1100"/>
              <a:buNone/>
            </a:pPr>
            <a:r>
              <a:rPr lang="en-US" sz="2000" b="1" dirty="0">
                <a:solidFill>
                  <a:srgbClr val="333333"/>
                </a:solidFill>
                <a:highlight>
                  <a:srgbClr val="FFFFFF"/>
                </a:highlight>
                <a:latin typeface="+mn-lt"/>
                <a:ea typeface="Roboto"/>
                <a:cs typeface="Roboto"/>
                <a:sym typeface="Roboto"/>
              </a:rPr>
              <a:t>   </a:t>
            </a:r>
            <a:r>
              <a:rPr lang="en-US" sz="2000" dirty="0">
                <a:solidFill>
                  <a:schemeClr val="dk1"/>
                </a:solidFill>
                <a:latin typeface="+mn-lt"/>
                <a:ea typeface="Roboto"/>
                <a:cs typeface="Roboto"/>
                <a:sym typeface="Roboto"/>
              </a:rPr>
              <a:t>REVOKE SELECT, UPDATE ON MY_TABLE FROM USER1;  </a:t>
            </a:r>
          </a:p>
          <a:p>
            <a:pPr marL="114300" indent="0">
              <a:buNone/>
            </a:pPr>
            <a:endParaRPr lang="en-US" dirty="0"/>
          </a:p>
          <a:p>
            <a:endParaRPr lang="en-US" dirty="0"/>
          </a:p>
        </p:txBody>
      </p:sp>
    </p:spTree>
    <p:extLst>
      <p:ext uri="{BB962C8B-B14F-4D97-AF65-F5344CB8AC3E}">
        <p14:creationId xmlns:p14="http://schemas.microsoft.com/office/powerpoint/2010/main" val="114108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8"/>
          <p:cNvSpPr txBox="1">
            <a:spLocks noGrp="1"/>
          </p:cNvSpPr>
          <p:nvPr>
            <p:ph type="title"/>
          </p:nvPr>
        </p:nvSpPr>
        <p:spPr>
          <a:xfrm>
            <a:off x="229813" y="240309"/>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1400"/>
              </a:spcBef>
              <a:spcAft>
                <a:spcPts val="0"/>
              </a:spcAft>
              <a:buClr>
                <a:schemeClr val="dk1"/>
              </a:buClr>
              <a:buSzPct val="53804"/>
              <a:buFont typeface="Arial"/>
              <a:buNone/>
            </a:pPr>
            <a:r>
              <a:rPr lang="en" sz="2700" dirty="0">
                <a:solidFill>
                  <a:srgbClr val="FF0000"/>
                </a:solidFill>
                <a:highlight>
                  <a:srgbClr val="FFFFFF"/>
                </a:highlight>
              </a:rPr>
              <a:t>Transaction Control Language(TCL</a:t>
            </a:r>
            <a:r>
              <a:rPr lang="en" sz="2044" dirty="0">
                <a:solidFill>
                  <a:srgbClr val="610B4B"/>
                </a:solidFill>
                <a:highlight>
                  <a:srgbClr val="FFFFFF"/>
                </a:highlight>
              </a:rPr>
              <a:t>)</a:t>
            </a:r>
            <a:endParaRPr sz="2044" dirty="0">
              <a:solidFill>
                <a:srgbClr val="610B4B"/>
              </a:solidFill>
              <a:highlight>
                <a:srgbClr val="FFFFFF"/>
              </a:highlight>
            </a:endParaRPr>
          </a:p>
          <a:p>
            <a:pPr marL="0" lvl="0" indent="0" algn="l" rtl="0">
              <a:spcBef>
                <a:spcPts val="400"/>
              </a:spcBef>
              <a:spcAft>
                <a:spcPts val="0"/>
              </a:spcAft>
              <a:buNone/>
            </a:pPr>
            <a:endParaRPr dirty="0"/>
          </a:p>
        </p:txBody>
      </p:sp>
      <p:sp>
        <p:nvSpPr>
          <p:cNvPr id="239" name="Google Shape;239;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1200"/>
              </a:spcBef>
              <a:spcAft>
                <a:spcPts val="0"/>
              </a:spcAft>
              <a:buClr>
                <a:schemeClr val="dk1"/>
              </a:buClr>
              <a:buSzPct val="57648"/>
              <a:buFont typeface="Arial"/>
              <a:buNone/>
            </a:pPr>
            <a:r>
              <a:rPr lang="en" sz="1908" dirty="0">
                <a:solidFill>
                  <a:schemeClr val="accent5"/>
                </a:solidFill>
                <a:highlight>
                  <a:srgbClr val="FFFFFF"/>
                </a:highlight>
                <a:latin typeface="Roboto"/>
                <a:ea typeface="Roboto"/>
                <a:cs typeface="Roboto"/>
                <a:sym typeface="Roboto"/>
              </a:rPr>
              <a:t>TCL commands can only use with DML commands like INSERT, DELETE and UPDATE only.</a:t>
            </a:r>
            <a:endParaRPr sz="1908" dirty="0">
              <a:solidFill>
                <a:schemeClr val="accent5"/>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57648"/>
              <a:buFont typeface="Arial"/>
              <a:buNone/>
            </a:pPr>
            <a:r>
              <a:rPr lang="en" sz="1908" dirty="0">
                <a:solidFill>
                  <a:srgbClr val="333333"/>
                </a:solidFill>
                <a:highlight>
                  <a:srgbClr val="FFFFFF"/>
                </a:highlight>
                <a:latin typeface="Roboto"/>
                <a:ea typeface="Roboto"/>
                <a:cs typeface="Roboto"/>
                <a:sym typeface="Roboto"/>
              </a:rPr>
              <a:t>These operations are automatically committed in the database that's why they cannot be used while creating tables or dropping them.</a:t>
            </a:r>
            <a:endParaRPr sz="1908"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57648"/>
              <a:buFont typeface="Arial"/>
              <a:buNone/>
            </a:pPr>
            <a:r>
              <a:rPr lang="en" sz="1908" dirty="0">
                <a:solidFill>
                  <a:srgbClr val="333333"/>
                </a:solidFill>
                <a:highlight>
                  <a:srgbClr val="FFFFFF"/>
                </a:highlight>
                <a:latin typeface="Roboto"/>
                <a:ea typeface="Roboto"/>
                <a:cs typeface="Roboto"/>
                <a:sym typeface="Roboto"/>
              </a:rPr>
              <a:t>Here are some commands that come under TCL:</a:t>
            </a:r>
            <a:endParaRPr sz="1908" dirty="0">
              <a:solidFill>
                <a:srgbClr val="333333"/>
              </a:solidFill>
              <a:highlight>
                <a:srgbClr val="FFFFFF"/>
              </a:highlight>
              <a:latin typeface="Roboto"/>
              <a:ea typeface="Roboto"/>
              <a:cs typeface="Roboto"/>
              <a:sym typeface="Roboto"/>
            </a:endParaRPr>
          </a:p>
          <a:p>
            <a:pPr marL="457200" marR="25400" lvl="0" indent="-331590" algn="l" rtl="0">
              <a:lnSpc>
                <a:spcPct val="156250"/>
              </a:lnSpc>
              <a:spcBef>
                <a:spcPts val="1500"/>
              </a:spcBef>
              <a:spcAft>
                <a:spcPts val="0"/>
              </a:spcAft>
              <a:buClr>
                <a:schemeClr val="dk1"/>
              </a:buClr>
              <a:buSzPct val="100000"/>
              <a:buFont typeface="Roboto"/>
              <a:buChar char="●"/>
            </a:pPr>
            <a:r>
              <a:rPr lang="en" sz="1908" dirty="0">
                <a:solidFill>
                  <a:schemeClr val="dk1"/>
                </a:solidFill>
                <a:highlight>
                  <a:srgbClr val="FFFFFF"/>
                </a:highlight>
                <a:latin typeface="Roboto"/>
                <a:ea typeface="Roboto"/>
                <a:cs typeface="Roboto"/>
                <a:sym typeface="Roboto"/>
              </a:rPr>
              <a:t>COMMIT</a:t>
            </a:r>
            <a:endParaRPr sz="1908" dirty="0">
              <a:solidFill>
                <a:schemeClr val="dk1"/>
              </a:solidFill>
              <a:highlight>
                <a:srgbClr val="FFFFFF"/>
              </a:highlight>
              <a:latin typeface="Roboto"/>
              <a:ea typeface="Roboto"/>
              <a:cs typeface="Roboto"/>
              <a:sym typeface="Roboto"/>
            </a:endParaRPr>
          </a:p>
          <a:p>
            <a:pPr marL="457200" marR="25400" lvl="0" indent="-331590" algn="l" rtl="0">
              <a:lnSpc>
                <a:spcPct val="156250"/>
              </a:lnSpc>
              <a:spcBef>
                <a:spcPts val="0"/>
              </a:spcBef>
              <a:spcAft>
                <a:spcPts val="0"/>
              </a:spcAft>
              <a:buClr>
                <a:schemeClr val="dk1"/>
              </a:buClr>
              <a:buSzPct val="100000"/>
              <a:buFont typeface="Roboto"/>
              <a:buChar char="●"/>
            </a:pPr>
            <a:r>
              <a:rPr lang="en" sz="1908" dirty="0">
                <a:solidFill>
                  <a:schemeClr val="dk1"/>
                </a:solidFill>
                <a:highlight>
                  <a:srgbClr val="FFFFFF"/>
                </a:highlight>
                <a:latin typeface="Roboto"/>
                <a:ea typeface="Roboto"/>
                <a:cs typeface="Roboto"/>
                <a:sym typeface="Roboto"/>
              </a:rPr>
              <a:t>ROLLBACK</a:t>
            </a:r>
            <a:endParaRPr sz="1908" dirty="0">
              <a:solidFill>
                <a:schemeClr val="dk1"/>
              </a:solidFill>
              <a:highlight>
                <a:srgbClr val="FFFFFF"/>
              </a:highlight>
              <a:latin typeface="Roboto"/>
              <a:ea typeface="Roboto"/>
              <a:cs typeface="Roboto"/>
              <a:sym typeface="Roboto"/>
            </a:endParaRPr>
          </a:p>
          <a:p>
            <a:pPr marL="457200" marR="25400" lvl="0" indent="-331590" algn="l" rtl="0">
              <a:lnSpc>
                <a:spcPct val="156250"/>
              </a:lnSpc>
              <a:spcBef>
                <a:spcPts val="0"/>
              </a:spcBef>
              <a:spcAft>
                <a:spcPts val="0"/>
              </a:spcAft>
              <a:buClr>
                <a:schemeClr val="dk1"/>
              </a:buClr>
              <a:buSzPct val="100000"/>
              <a:buFont typeface="Roboto"/>
              <a:buChar char="●"/>
            </a:pPr>
            <a:r>
              <a:rPr lang="en" sz="1908" dirty="0">
                <a:solidFill>
                  <a:schemeClr val="dk1"/>
                </a:solidFill>
                <a:highlight>
                  <a:srgbClr val="FFFFFF"/>
                </a:highlight>
                <a:latin typeface="Roboto"/>
                <a:ea typeface="Roboto"/>
                <a:cs typeface="Roboto"/>
                <a:sym typeface="Roboto"/>
              </a:rPr>
              <a:t>SAVEPOINT</a:t>
            </a:r>
            <a:endParaRPr sz="1908" dirty="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130876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9"/>
          <p:cNvSpPr txBox="1">
            <a:spLocks noGrp="1"/>
          </p:cNvSpPr>
          <p:nvPr>
            <p:ph type="body" idx="1"/>
          </p:nvPr>
        </p:nvSpPr>
        <p:spPr>
          <a:xfrm>
            <a:off x="311700" y="519425"/>
            <a:ext cx="8520600" cy="4049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b="1" dirty="0">
                <a:solidFill>
                  <a:srgbClr val="333333"/>
                </a:solidFill>
                <a:highlight>
                  <a:srgbClr val="FFFFFF"/>
                </a:highlight>
                <a:latin typeface="Roboto"/>
                <a:ea typeface="Roboto"/>
                <a:cs typeface="Roboto"/>
                <a:sym typeface="Roboto"/>
              </a:rPr>
              <a:t>a. Commit:</a:t>
            </a:r>
            <a:r>
              <a:rPr lang="en" dirty="0">
                <a:solidFill>
                  <a:srgbClr val="333333"/>
                </a:solidFill>
                <a:highlight>
                  <a:srgbClr val="FFFFFF"/>
                </a:highlight>
                <a:latin typeface="Roboto"/>
                <a:ea typeface="Roboto"/>
                <a:cs typeface="Roboto"/>
                <a:sym typeface="Roboto"/>
              </a:rPr>
              <a:t> Commit command is used to save all the transactions to the database.</a:t>
            </a:r>
            <a:endParaRPr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b="1" dirty="0">
                <a:solidFill>
                  <a:srgbClr val="333333"/>
                </a:solidFill>
                <a:highlight>
                  <a:srgbClr val="FFFFFF"/>
                </a:highlight>
                <a:latin typeface="Roboto"/>
                <a:ea typeface="Roboto"/>
                <a:cs typeface="Roboto"/>
                <a:sym typeface="Roboto"/>
              </a:rPr>
              <a:t>Syntax:</a:t>
            </a:r>
            <a:endParaRPr b="1" dirty="0">
              <a:solidFill>
                <a:srgbClr val="333333"/>
              </a:solidFill>
              <a:highlight>
                <a:srgbClr val="FFFFFF"/>
              </a:highlight>
              <a:latin typeface="Roboto"/>
              <a:ea typeface="Roboto"/>
              <a:cs typeface="Roboto"/>
              <a:sym typeface="Roboto"/>
            </a:endParaRPr>
          </a:p>
          <a:p>
            <a:pPr marL="457200" lvl="0" indent="-336550" algn="l" rtl="0">
              <a:lnSpc>
                <a:spcPct val="156250"/>
              </a:lnSpc>
              <a:spcBef>
                <a:spcPts val="1200"/>
              </a:spcBef>
              <a:spcAft>
                <a:spcPts val="0"/>
              </a:spcAft>
              <a:buClr>
                <a:schemeClr val="dk1"/>
              </a:buClr>
              <a:buSzPts val="1700"/>
              <a:buFont typeface="Roboto"/>
              <a:buAutoNum type="arabicPeriod"/>
            </a:pPr>
            <a:r>
              <a:rPr lang="en" dirty="0">
                <a:solidFill>
                  <a:schemeClr val="dk1"/>
                </a:solidFill>
                <a:latin typeface="Roboto"/>
                <a:ea typeface="Roboto"/>
                <a:cs typeface="Roboto"/>
                <a:sym typeface="Roboto"/>
              </a:rPr>
              <a:t>COMMIT;  </a:t>
            </a:r>
            <a:endParaRPr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b="1" dirty="0">
                <a:solidFill>
                  <a:srgbClr val="333333"/>
                </a:solidFill>
                <a:highlight>
                  <a:srgbClr val="FFFFFF"/>
                </a:highlight>
                <a:latin typeface="Roboto"/>
                <a:ea typeface="Roboto"/>
                <a:cs typeface="Roboto"/>
                <a:sym typeface="Roboto"/>
              </a:rPr>
              <a:t>Example:</a:t>
            </a:r>
            <a:endParaRPr b="1" dirty="0">
              <a:solidFill>
                <a:srgbClr val="333333"/>
              </a:solidFill>
              <a:highlight>
                <a:srgbClr val="FFFFFF"/>
              </a:highlight>
              <a:latin typeface="Roboto"/>
              <a:ea typeface="Roboto"/>
              <a:cs typeface="Roboto"/>
              <a:sym typeface="Roboto"/>
            </a:endParaRPr>
          </a:p>
          <a:p>
            <a:pPr marL="457200" lvl="0" indent="-336550" algn="l" rtl="0">
              <a:lnSpc>
                <a:spcPct val="156250"/>
              </a:lnSpc>
              <a:spcBef>
                <a:spcPts val="1200"/>
              </a:spcBef>
              <a:spcAft>
                <a:spcPts val="0"/>
              </a:spcAft>
              <a:buClr>
                <a:schemeClr val="dk1"/>
              </a:buClr>
              <a:buSzPts val="1700"/>
              <a:buFont typeface="Roboto"/>
              <a:buAutoNum type="arabicPeriod"/>
            </a:pPr>
            <a:r>
              <a:rPr lang="en" dirty="0">
                <a:solidFill>
                  <a:schemeClr val="dk1"/>
                </a:solidFill>
                <a:latin typeface="Roboto"/>
                <a:ea typeface="Roboto"/>
                <a:cs typeface="Roboto"/>
                <a:sym typeface="Roboto"/>
              </a:rPr>
              <a:t>DELETE FROM CUSTOMERS  WHERE AGE = </a:t>
            </a:r>
            <a:r>
              <a:rPr lang="en" dirty="0">
                <a:solidFill>
                  <a:srgbClr val="C00000"/>
                </a:solidFill>
                <a:latin typeface="Roboto"/>
                <a:ea typeface="Roboto"/>
                <a:cs typeface="Roboto"/>
                <a:sym typeface="Roboto"/>
              </a:rPr>
              <a:t>25</a:t>
            </a:r>
            <a:r>
              <a:rPr lang="en" dirty="0">
                <a:solidFill>
                  <a:schemeClr val="dk1"/>
                </a:solidFill>
                <a:latin typeface="Roboto"/>
                <a:ea typeface="Roboto"/>
                <a:cs typeface="Roboto"/>
                <a:sym typeface="Roboto"/>
              </a:rPr>
              <a:t>;  </a:t>
            </a:r>
            <a:endParaRPr dirty="0">
              <a:solidFill>
                <a:schemeClr val="dk1"/>
              </a:solidFill>
              <a:latin typeface="Roboto"/>
              <a:ea typeface="Roboto"/>
              <a:cs typeface="Roboto"/>
              <a:sym typeface="Roboto"/>
            </a:endParaRPr>
          </a:p>
          <a:p>
            <a:pPr marL="457200" lvl="0" indent="-304800" algn="l" rtl="0">
              <a:lnSpc>
                <a:spcPct val="156250"/>
              </a:lnSpc>
              <a:spcBef>
                <a:spcPts val="0"/>
              </a:spcBef>
              <a:spcAft>
                <a:spcPts val="0"/>
              </a:spcAft>
              <a:buClr>
                <a:schemeClr val="dk1"/>
              </a:buClr>
              <a:buSzPts val="1200"/>
              <a:buFont typeface="Roboto"/>
              <a:buAutoNum type="arabicPeriod"/>
            </a:pPr>
            <a:r>
              <a:rPr lang="en" dirty="0">
                <a:solidFill>
                  <a:schemeClr val="dk1"/>
                </a:solidFill>
                <a:latin typeface="Roboto"/>
                <a:ea typeface="Roboto"/>
                <a:cs typeface="Roboto"/>
                <a:sym typeface="Roboto"/>
              </a:rPr>
              <a:t>COMMIT;  </a:t>
            </a:r>
            <a:endParaRPr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extLst>
      <p:ext uri="{BB962C8B-B14F-4D97-AF65-F5344CB8AC3E}">
        <p14:creationId xmlns:p14="http://schemas.microsoft.com/office/powerpoint/2010/main" val="221990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0" name="Google Shape;25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1" name="Google Shape;251;p50"/>
          <p:cNvPicPr preferRelativeResize="0"/>
          <p:nvPr/>
        </p:nvPicPr>
        <p:blipFill>
          <a:blip r:embed="rId3">
            <a:alphaModFix/>
          </a:blip>
          <a:stretch>
            <a:fillRect/>
          </a:stretch>
        </p:blipFill>
        <p:spPr>
          <a:xfrm>
            <a:off x="311700" y="357200"/>
            <a:ext cx="8442251" cy="4429125"/>
          </a:xfrm>
          <a:prstGeom prst="rect">
            <a:avLst/>
          </a:prstGeom>
          <a:noFill/>
          <a:ln>
            <a:noFill/>
          </a:ln>
        </p:spPr>
      </p:pic>
    </p:spTree>
    <p:extLst>
      <p:ext uri="{BB962C8B-B14F-4D97-AF65-F5344CB8AC3E}">
        <p14:creationId xmlns:p14="http://schemas.microsoft.com/office/powerpoint/2010/main" val="339737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1"/>
          <p:cNvSpPr txBox="1">
            <a:spLocks noGrp="1"/>
          </p:cNvSpPr>
          <p:nvPr>
            <p:ph type="body" idx="1"/>
          </p:nvPr>
        </p:nvSpPr>
        <p:spPr>
          <a:xfrm>
            <a:off x="311700" y="423081"/>
            <a:ext cx="8520600" cy="4022965"/>
          </a:xfrm>
          <a:prstGeom prst="rect">
            <a:avLst/>
          </a:prstGeom>
        </p:spPr>
        <p:txBody>
          <a:bodyPr spcFirstLastPara="1" wrap="square" lIns="91425" tIns="91425" rIns="91425" bIns="91425" anchor="t" anchorCtr="0">
            <a:normAutofit fontScale="92500" lnSpcReduction="10000"/>
          </a:bodyPr>
          <a:lstStyle/>
          <a:p>
            <a:pPr marL="0" lvl="0" indent="0" algn="just" rtl="0">
              <a:spcBef>
                <a:spcPts val="1200"/>
              </a:spcBef>
              <a:spcAft>
                <a:spcPts val="0"/>
              </a:spcAft>
              <a:buClr>
                <a:schemeClr val="dk1"/>
              </a:buClr>
              <a:buSzPts val="1100"/>
              <a:buFont typeface="Arial"/>
              <a:buNone/>
            </a:pPr>
            <a:r>
              <a:rPr lang="en" sz="2800" b="1" dirty="0">
                <a:solidFill>
                  <a:srgbClr val="333333"/>
                </a:solidFill>
                <a:highlight>
                  <a:srgbClr val="FFFFFF"/>
                </a:highlight>
                <a:latin typeface="Roboto"/>
                <a:ea typeface="Roboto"/>
                <a:cs typeface="Roboto"/>
                <a:sym typeface="Roboto"/>
              </a:rPr>
              <a:t>b. Rollback:</a:t>
            </a:r>
            <a:r>
              <a:rPr lang="en" sz="2800" dirty="0">
                <a:solidFill>
                  <a:srgbClr val="333333"/>
                </a:solidFill>
                <a:highlight>
                  <a:srgbClr val="FFFFFF"/>
                </a:highlight>
                <a:latin typeface="Roboto"/>
                <a:ea typeface="Roboto"/>
                <a:cs typeface="Roboto"/>
                <a:sym typeface="Roboto"/>
              </a:rPr>
              <a:t> </a:t>
            </a:r>
          </a:p>
          <a:p>
            <a:pPr marL="0" lvl="0" indent="0" algn="just" rtl="0">
              <a:spcBef>
                <a:spcPts val="1200"/>
              </a:spcBef>
              <a:spcAft>
                <a:spcPts val="0"/>
              </a:spcAft>
              <a:buClr>
                <a:schemeClr val="dk1"/>
              </a:buClr>
              <a:buSzPts val="1100"/>
              <a:buFont typeface="Arial"/>
              <a:buNone/>
            </a:pPr>
            <a:r>
              <a:rPr lang="en" sz="2800" dirty="0">
                <a:solidFill>
                  <a:srgbClr val="333333"/>
                </a:solidFill>
                <a:highlight>
                  <a:srgbClr val="FFFFFF"/>
                </a:highlight>
                <a:latin typeface="Roboto"/>
                <a:ea typeface="Roboto"/>
                <a:cs typeface="Roboto"/>
                <a:sym typeface="Roboto"/>
              </a:rPr>
              <a:t>Rollback command is used to undo transactions that have not already been saved to the database.</a:t>
            </a:r>
          </a:p>
          <a:p>
            <a:pPr marL="0" lvl="0" indent="0">
              <a:spcBef>
                <a:spcPts val="1200"/>
              </a:spcBef>
              <a:buClr>
                <a:schemeClr val="dk1"/>
              </a:buClr>
              <a:buSzPts val="1100"/>
              <a:buNone/>
            </a:pPr>
            <a:r>
              <a:rPr lang="en-US" sz="2800" dirty="0"/>
              <a:t>If we have used the UPDATE command to make some changes into the database, and </a:t>
            </a:r>
            <a:r>
              <a:rPr lang="en-US" sz="2800" dirty="0" err="1"/>
              <a:t>realise</a:t>
            </a:r>
            <a:r>
              <a:rPr lang="en-US" sz="2800" dirty="0"/>
              <a:t> that those changes were not required, then we can use the ROLLBACK command to rollback those changes, if they were not </a:t>
            </a:r>
            <a:r>
              <a:rPr lang="en-US" sz="2800" dirty="0" err="1"/>
              <a:t>commited</a:t>
            </a:r>
            <a:r>
              <a:rPr lang="en-US" sz="2800" dirty="0"/>
              <a:t> using the COMMIT command.</a:t>
            </a:r>
            <a:endParaRPr sz="2800" dirty="0">
              <a:solidFill>
                <a:srgbClr val="333333"/>
              </a:solidFill>
              <a:highlight>
                <a:srgbClr val="FFFFFF"/>
              </a:highlight>
              <a:latin typeface="Roboto"/>
              <a:ea typeface="Roboto"/>
              <a:cs typeface="Roboto"/>
              <a:sym typeface="Roboto"/>
            </a:endParaRPr>
          </a:p>
          <a:p>
            <a:pPr marL="0" lvl="0" indent="0" algn="l" rtl="0">
              <a:spcBef>
                <a:spcPts val="600"/>
              </a:spcBef>
              <a:spcAft>
                <a:spcPts val="1200"/>
              </a:spcAft>
              <a:buNone/>
            </a:pPr>
            <a:endParaRPr dirty="0"/>
          </a:p>
        </p:txBody>
      </p:sp>
    </p:spTree>
    <p:extLst>
      <p:ext uri="{BB962C8B-B14F-4D97-AF65-F5344CB8AC3E}">
        <p14:creationId xmlns:p14="http://schemas.microsoft.com/office/powerpoint/2010/main" val="420405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668740"/>
            <a:ext cx="8520600" cy="3900135"/>
          </a:xfrm>
        </p:spPr>
        <p:txBody>
          <a:bodyPr/>
          <a:lstStyle/>
          <a:p>
            <a:pPr marL="0" lvl="0" indent="0" algn="just">
              <a:spcBef>
                <a:spcPts val="1200"/>
              </a:spcBef>
              <a:buClr>
                <a:schemeClr val="dk1"/>
              </a:buClr>
              <a:buSzPts val="1100"/>
              <a:buNone/>
            </a:pPr>
            <a:r>
              <a:rPr lang="en-US" b="1" dirty="0">
                <a:solidFill>
                  <a:srgbClr val="333333"/>
                </a:solidFill>
                <a:highlight>
                  <a:srgbClr val="FFFFFF"/>
                </a:highlight>
                <a:latin typeface="Roboto"/>
                <a:ea typeface="Roboto"/>
                <a:cs typeface="Roboto"/>
                <a:sym typeface="Roboto"/>
              </a:rPr>
              <a:t>Syntax:</a:t>
            </a:r>
          </a:p>
          <a:p>
            <a:pPr lvl="0" indent="-330200">
              <a:lnSpc>
                <a:spcPct val="156250"/>
              </a:lnSpc>
              <a:spcBef>
                <a:spcPts val="1200"/>
              </a:spcBef>
              <a:buClr>
                <a:schemeClr val="dk1"/>
              </a:buClr>
              <a:buSzPts val="1600"/>
              <a:buFont typeface="Roboto"/>
              <a:buAutoNum type="arabicPeriod"/>
            </a:pPr>
            <a:r>
              <a:rPr lang="en-US" dirty="0">
                <a:solidFill>
                  <a:schemeClr val="dk1"/>
                </a:solidFill>
                <a:latin typeface="Roboto"/>
                <a:ea typeface="Roboto"/>
                <a:cs typeface="Roboto"/>
                <a:sym typeface="Roboto"/>
              </a:rPr>
              <a:t>ROLLBACK;  </a:t>
            </a:r>
          </a:p>
          <a:p>
            <a:pPr marL="0" lvl="0" indent="0" algn="just">
              <a:spcBef>
                <a:spcPts val="1200"/>
              </a:spcBef>
              <a:buClr>
                <a:schemeClr val="dk1"/>
              </a:buClr>
              <a:buSzPts val="1100"/>
              <a:buNone/>
            </a:pPr>
            <a:r>
              <a:rPr lang="en-US" b="1" dirty="0">
                <a:solidFill>
                  <a:srgbClr val="333333"/>
                </a:solidFill>
                <a:highlight>
                  <a:srgbClr val="FFFFFF"/>
                </a:highlight>
                <a:latin typeface="Roboto"/>
                <a:ea typeface="Roboto"/>
                <a:cs typeface="Roboto"/>
                <a:sym typeface="Roboto"/>
              </a:rPr>
              <a:t>Example:</a:t>
            </a:r>
          </a:p>
          <a:p>
            <a:pPr lvl="0" indent="-330200">
              <a:lnSpc>
                <a:spcPct val="156250"/>
              </a:lnSpc>
              <a:spcBef>
                <a:spcPts val="1200"/>
              </a:spcBef>
              <a:buClr>
                <a:schemeClr val="dk1"/>
              </a:buClr>
              <a:buSzPts val="1600"/>
              <a:buFont typeface="Roboto"/>
              <a:buAutoNum type="arabicPeriod"/>
            </a:pPr>
            <a:r>
              <a:rPr lang="en-US" dirty="0">
                <a:solidFill>
                  <a:schemeClr val="dk1"/>
                </a:solidFill>
                <a:latin typeface="Roboto"/>
                <a:ea typeface="Roboto"/>
                <a:cs typeface="Roboto"/>
                <a:sym typeface="Roboto"/>
              </a:rPr>
              <a:t>DELETE FROM CUSTOMERS  WHERE AGE = </a:t>
            </a:r>
            <a:r>
              <a:rPr lang="en-US" dirty="0">
                <a:solidFill>
                  <a:srgbClr val="C00000"/>
                </a:solidFill>
                <a:latin typeface="Roboto"/>
                <a:ea typeface="Roboto"/>
                <a:cs typeface="Roboto"/>
                <a:sym typeface="Roboto"/>
              </a:rPr>
              <a:t>25</a:t>
            </a:r>
            <a:r>
              <a:rPr lang="en-US" dirty="0">
                <a:solidFill>
                  <a:schemeClr val="dk1"/>
                </a:solidFill>
                <a:latin typeface="Roboto"/>
                <a:ea typeface="Roboto"/>
                <a:cs typeface="Roboto"/>
                <a:sym typeface="Roboto"/>
              </a:rPr>
              <a:t>; </a:t>
            </a:r>
          </a:p>
          <a:p>
            <a:pPr lvl="0" indent="-330200">
              <a:lnSpc>
                <a:spcPct val="156250"/>
              </a:lnSpc>
              <a:spcBef>
                <a:spcPts val="1200"/>
              </a:spcBef>
              <a:buClr>
                <a:schemeClr val="dk1"/>
              </a:buClr>
              <a:buSzPts val="1600"/>
              <a:buFont typeface="Roboto"/>
              <a:buAutoNum type="arabicPeriod"/>
            </a:pPr>
            <a:r>
              <a:rPr lang="en-US" dirty="0">
                <a:solidFill>
                  <a:schemeClr val="dk1"/>
                </a:solidFill>
                <a:latin typeface="Roboto"/>
                <a:ea typeface="Roboto"/>
                <a:cs typeface="Roboto"/>
                <a:sym typeface="Roboto"/>
              </a:rPr>
              <a:t>ROLLBACK;  </a:t>
            </a:r>
          </a:p>
          <a:p>
            <a:endParaRPr lang="en-US" dirty="0"/>
          </a:p>
        </p:txBody>
      </p:sp>
    </p:spTree>
    <p:extLst>
      <p:ext uri="{BB962C8B-B14F-4D97-AF65-F5344CB8AC3E}">
        <p14:creationId xmlns:p14="http://schemas.microsoft.com/office/powerpoint/2010/main" val="364146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52"/>
          <p:cNvPicPr preferRelativeResize="0"/>
          <p:nvPr/>
        </p:nvPicPr>
        <p:blipFill>
          <a:blip r:embed="rId3">
            <a:alphaModFix/>
          </a:blip>
          <a:stretch>
            <a:fillRect/>
          </a:stretch>
        </p:blipFill>
        <p:spPr>
          <a:xfrm>
            <a:off x="822075" y="377700"/>
            <a:ext cx="7765226" cy="4765799"/>
          </a:xfrm>
          <a:prstGeom prst="rect">
            <a:avLst/>
          </a:prstGeom>
          <a:noFill/>
          <a:ln>
            <a:noFill/>
          </a:ln>
        </p:spPr>
      </p:pic>
    </p:spTree>
    <p:extLst>
      <p:ext uri="{BB962C8B-B14F-4D97-AF65-F5344CB8AC3E}">
        <p14:creationId xmlns:p14="http://schemas.microsoft.com/office/powerpoint/2010/main" val="416333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3"/>
          <p:cNvSpPr txBox="1">
            <a:spLocks noGrp="1"/>
          </p:cNvSpPr>
          <p:nvPr>
            <p:ph type="body" idx="1"/>
          </p:nvPr>
        </p:nvSpPr>
        <p:spPr>
          <a:xfrm>
            <a:off x="311700" y="600501"/>
            <a:ext cx="8520600" cy="3968374"/>
          </a:xfrm>
          <a:prstGeom prst="rect">
            <a:avLst/>
          </a:prstGeom>
        </p:spPr>
        <p:txBody>
          <a:bodyPr spcFirstLastPara="1" wrap="square" lIns="91425" tIns="91425" rIns="91425" bIns="91425" anchor="t" anchorCtr="0">
            <a:normAutofit fontScale="92500" lnSpcReduction="20000"/>
          </a:bodyPr>
          <a:lstStyle/>
          <a:p>
            <a:pPr marL="514350" lvl="0" indent="-514350" algn="just" rtl="0">
              <a:spcBef>
                <a:spcPts val="1200"/>
              </a:spcBef>
              <a:spcAft>
                <a:spcPts val="0"/>
              </a:spcAft>
              <a:buClr>
                <a:schemeClr val="dk1"/>
              </a:buClr>
              <a:buSzPts val="1100"/>
              <a:buFont typeface="Arial"/>
              <a:buAutoNum type="arabicPeriod" startAt="3"/>
            </a:pPr>
            <a:r>
              <a:rPr lang="en" sz="2800" b="1" dirty="0">
                <a:solidFill>
                  <a:srgbClr val="333333"/>
                </a:solidFill>
                <a:highlight>
                  <a:srgbClr val="FFFFFF"/>
                </a:highlight>
                <a:latin typeface="Roboto"/>
                <a:ea typeface="Roboto"/>
                <a:cs typeface="Roboto"/>
                <a:sym typeface="Roboto"/>
              </a:rPr>
              <a:t>SAVEPOINT:</a:t>
            </a:r>
            <a:r>
              <a:rPr lang="en" sz="2800" dirty="0">
                <a:solidFill>
                  <a:srgbClr val="333333"/>
                </a:solidFill>
                <a:highlight>
                  <a:srgbClr val="FFFFFF"/>
                </a:highlight>
                <a:latin typeface="Roboto"/>
                <a:ea typeface="Roboto"/>
                <a:cs typeface="Roboto"/>
                <a:sym typeface="Roboto"/>
              </a:rPr>
              <a:t> It is used to roll the transaction back to a certain point without rolling back the entire transaction.</a:t>
            </a:r>
          </a:p>
          <a:p>
            <a:pPr marL="514350" lvl="0" indent="-514350" algn="just">
              <a:spcBef>
                <a:spcPts val="1200"/>
              </a:spcBef>
              <a:buClr>
                <a:schemeClr val="dk1"/>
              </a:buClr>
              <a:buSzPts val="1100"/>
              <a:buFont typeface="Arial"/>
              <a:buAutoNum type="arabicPeriod" startAt="3"/>
            </a:pPr>
            <a:r>
              <a:rPr lang="en-US" sz="2800" dirty="0"/>
              <a:t>SAVEPOINT command is used to temporarily save a transaction so that you can rollback to that point whenever required.</a:t>
            </a:r>
            <a:endParaRPr sz="2800"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2800" b="1" dirty="0">
                <a:solidFill>
                  <a:srgbClr val="333333"/>
                </a:solidFill>
                <a:highlight>
                  <a:srgbClr val="FFFFFF"/>
                </a:highlight>
                <a:latin typeface="Roboto"/>
                <a:ea typeface="Roboto"/>
                <a:cs typeface="Roboto"/>
                <a:sym typeface="Roboto"/>
              </a:rPr>
              <a:t>Syntax:</a:t>
            </a:r>
            <a:endParaRPr sz="2800" b="1" dirty="0">
              <a:solidFill>
                <a:srgbClr val="333333"/>
              </a:solidFill>
              <a:highlight>
                <a:srgbClr val="FFFFFF"/>
              </a:highlight>
              <a:latin typeface="Roboto"/>
              <a:ea typeface="Roboto"/>
              <a:cs typeface="Roboto"/>
              <a:sym typeface="Roboto"/>
            </a:endParaRPr>
          </a:p>
          <a:p>
            <a:pPr marL="457200" lvl="0" indent="-336550" algn="l" rtl="0">
              <a:lnSpc>
                <a:spcPct val="156250"/>
              </a:lnSpc>
              <a:spcBef>
                <a:spcPts val="1200"/>
              </a:spcBef>
              <a:spcAft>
                <a:spcPts val="0"/>
              </a:spcAft>
              <a:buClr>
                <a:schemeClr val="dk1"/>
              </a:buClr>
              <a:buSzPts val="1700"/>
              <a:buFont typeface="Roboto"/>
              <a:buAutoNum type="arabicPeriod"/>
            </a:pPr>
            <a:r>
              <a:rPr lang="en" sz="2800" dirty="0">
                <a:solidFill>
                  <a:schemeClr val="dk1"/>
                </a:solidFill>
                <a:latin typeface="Roboto"/>
                <a:ea typeface="Roboto"/>
                <a:cs typeface="Roboto"/>
                <a:sym typeface="Roboto"/>
              </a:rPr>
              <a:t>SAVEPOINT SAVEPOINT_NAME;  </a:t>
            </a:r>
            <a:endParaRPr sz="2800"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extLst>
      <p:ext uri="{BB962C8B-B14F-4D97-AF65-F5344CB8AC3E}">
        <p14:creationId xmlns:p14="http://schemas.microsoft.com/office/powerpoint/2010/main" val="168585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272" name="Google Shape;272;p54"/>
          <p:cNvPicPr preferRelativeResize="0"/>
          <p:nvPr/>
        </p:nvPicPr>
        <p:blipFill>
          <a:blip r:embed="rId3">
            <a:alphaModFix/>
          </a:blip>
          <a:stretch>
            <a:fillRect/>
          </a:stretch>
        </p:blipFill>
        <p:spPr>
          <a:xfrm>
            <a:off x="0" y="99975"/>
            <a:ext cx="9053900" cy="5043524"/>
          </a:xfrm>
          <a:prstGeom prst="rect">
            <a:avLst/>
          </a:prstGeom>
          <a:noFill/>
          <a:ln>
            <a:noFill/>
          </a:ln>
        </p:spPr>
      </p:pic>
    </p:spTree>
    <p:extLst>
      <p:ext uri="{BB962C8B-B14F-4D97-AF65-F5344CB8AC3E}">
        <p14:creationId xmlns:p14="http://schemas.microsoft.com/office/powerpoint/2010/main" val="198653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Comments in SQL</a:t>
            </a:r>
            <a:r>
              <a:rPr lang="en-US" dirty="0"/>
              <a:t/>
            </a:r>
            <a:br>
              <a:rPr lang="en-US" dirty="0"/>
            </a:br>
            <a:endParaRPr lang="en-US" dirty="0"/>
          </a:p>
        </p:txBody>
      </p:sp>
      <p:sp>
        <p:nvSpPr>
          <p:cNvPr id="3" name="Text Placeholder 2"/>
          <p:cNvSpPr>
            <a:spLocks noGrp="1"/>
          </p:cNvSpPr>
          <p:nvPr>
            <p:ph type="body" idx="1"/>
          </p:nvPr>
        </p:nvSpPr>
        <p:spPr/>
        <p:txBody>
          <a:bodyPr/>
          <a:lstStyle/>
          <a:p>
            <a:r>
              <a:rPr lang="en-US" sz="2000" dirty="0"/>
              <a:t>There are two ways in which you can comment in SQL, i.e. either the </a:t>
            </a:r>
            <a:r>
              <a:rPr lang="en-US" sz="2000" dirty="0">
                <a:hlinkClick r:id="rId2"/>
              </a:rPr>
              <a:t>Single-Line Comments</a:t>
            </a:r>
            <a:r>
              <a:rPr lang="en-US" sz="2000" dirty="0"/>
              <a:t> or the </a:t>
            </a:r>
            <a:r>
              <a:rPr lang="en-US" sz="2000" dirty="0">
                <a:hlinkClick r:id="rId3"/>
              </a:rPr>
              <a:t>Multi-Line Comments</a:t>
            </a:r>
            <a:r>
              <a:rPr lang="en-US" sz="2000" dirty="0"/>
              <a:t>.</a:t>
            </a:r>
          </a:p>
          <a:p>
            <a:endParaRPr lang="en-US" sz="2000" dirty="0"/>
          </a:p>
          <a:p>
            <a:pPr marL="114300" indent="0">
              <a:buNone/>
            </a:pPr>
            <a:r>
              <a:rPr lang="en-US" sz="2000" b="1" dirty="0"/>
              <a:t>1. Single-Line Comments</a:t>
            </a:r>
            <a:endParaRPr lang="en-US" sz="2000" dirty="0"/>
          </a:p>
          <a:p>
            <a:pPr marL="114300" indent="0">
              <a:buNone/>
            </a:pPr>
            <a:r>
              <a:rPr lang="en-US" sz="2000" dirty="0"/>
              <a:t>The single line comment starts with two hyphens (–). So, any text mentioned after (–), till the end of a single line will be ignored by the compiler.</a:t>
            </a:r>
          </a:p>
          <a:p>
            <a:endParaRPr lang="en-US" dirty="0"/>
          </a:p>
        </p:txBody>
      </p:sp>
      <p:sp>
        <p:nvSpPr>
          <p:cNvPr id="8" name="Rectangle 7"/>
          <p:cNvSpPr/>
          <p:nvPr/>
        </p:nvSpPr>
        <p:spPr>
          <a:xfrm>
            <a:off x="875834" y="3755994"/>
            <a:ext cx="7585778" cy="1200329"/>
          </a:xfrm>
          <a:prstGeom prst="rect">
            <a:avLst/>
          </a:prstGeom>
        </p:spPr>
        <p:txBody>
          <a:bodyPr wrap="square">
            <a:spAutoFit/>
          </a:bodyPr>
          <a:lstStyle/>
          <a:p>
            <a:r>
              <a:rPr lang="en-US" sz="1800" dirty="0"/>
              <a:t>Example:</a:t>
            </a:r>
          </a:p>
          <a:p>
            <a:endParaRPr lang="en-US" sz="1800" dirty="0"/>
          </a:p>
          <a:p>
            <a:r>
              <a:rPr lang="en-US" sz="1800" dirty="0"/>
              <a:t>- -Select all:</a:t>
            </a:r>
          </a:p>
          <a:p>
            <a:r>
              <a:rPr lang="en-US" sz="1800" dirty="0"/>
              <a:t>SELECT * FROM </a:t>
            </a:r>
            <a:r>
              <a:rPr lang="en-US" sz="1800" dirty="0" err="1"/>
              <a:t>Employee_Info</a:t>
            </a:r>
            <a:r>
              <a:rPr lang="en-US" sz="1800" dirty="0"/>
              <a:t>;</a:t>
            </a:r>
          </a:p>
        </p:txBody>
      </p:sp>
    </p:spTree>
    <p:extLst>
      <p:ext uri="{BB962C8B-B14F-4D97-AF65-F5344CB8AC3E}">
        <p14:creationId xmlns:p14="http://schemas.microsoft.com/office/powerpoint/2010/main" val="269336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SQL commands</a:t>
            </a:r>
          </a:p>
        </p:txBody>
      </p:sp>
      <p:sp>
        <p:nvSpPr>
          <p:cNvPr id="3" name="Text Placeholder 2"/>
          <p:cNvSpPr>
            <a:spLocks noGrp="1"/>
          </p:cNvSpPr>
          <p:nvPr>
            <p:ph type="body" idx="1"/>
          </p:nvPr>
        </p:nvSpPr>
        <p:spPr/>
        <p:txBody>
          <a:bodyPr/>
          <a:lstStyle/>
          <a:p>
            <a:r>
              <a:rPr lang="en-US" b="1" dirty="0">
                <a:hlinkClick r:id="rId2"/>
              </a:rPr>
              <a:t>Data Definition Language(DDL)</a:t>
            </a:r>
            <a:r>
              <a:rPr lang="en-US" dirty="0"/>
              <a:t> – Consists of commands which are used to define the database.</a:t>
            </a:r>
          </a:p>
          <a:p>
            <a:r>
              <a:rPr lang="en-US" b="1" dirty="0">
                <a:hlinkClick r:id="rId3"/>
              </a:rPr>
              <a:t>Data Manipulation Language(DML)</a:t>
            </a:r>
            <a:r>
              <a:rPr lang="en-US" dirty="0"/>
              <a:t> –  Consists of commands which are used to manipulate the data present in the database.</a:t>
            </a:r>
          </a:p>
          <a:p>
            <a:r>
              <a:rPr lang="en-US" b="1" dirty="0">
                <a:hlinkClick r:id="rId4"/>
              </a:rPr>
              <a:t>Data Control Language(DCL)</a:t>
            </a:r>
            <a:r>
              <a:rPr lang="en-US" dirty="0"/>
              <a:t> – Consists of commands which deal with the user permissions and controls of the database system.</a:t>
            </a:r>
          </a:p>
          <a:p>
            <a:r>
              <a:rPr lang="en-US" b="1" dirty="0">
                <a:hlinkClick r:id="rId5"/>
              </a:rPr>
              <a:t>Transaction Control Language(TCL)</a:t>
            </a:r>
            <a:r>
              <a:rPr lang="en-US" dirty="0"/>
              <a:t> – Consist of commands which deal with the transaction of the database</a:t>
            </a:r>
          </a:p>
          <a:p>
            <a:endParaRPr lang="en-US" dirty="0"/>
          </a:p>
        </p:txBody>
      </p:sp>
    </p:spTree>
    <p:extLst>
      <p:ext uri="{BB962C8B-B14F-4D97-AF65-F5344CB8AC3E}">
        <p14:creationId xmlns:p14="http://schemas.microsoft.com/office/powerpoint/2010/main" val="2268373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7109" y="456440"/>
            <a:ext cx="8520600" cy="3416400"/>
          </a:xfrm>
        </p:spPr>
        <p:txBody>
          <a:bodyPr/>
          <a:lstStyle/>
          <a:p>
            <a:pPr marL="114300" indent="0">
              <a:buNone/>
            </a:pPr>
            <a:r>
              <a:rPr lang="en-US" sz="2400" b="1" dirty="0"/>
              <a:t>2. Multi-Line Comments </a:t>
            </a:r>
            <a:endParaRPr lang="en-US" sz="2400" dirty="0"/>
          </a:p>
          <a:p>
            <a:r>
              <a:rPr lang="en-US" sz="2400" dirty="0"/>
              <a:t>The Multi-line comments start with </a:t>
            </a:r>
            <a:r>
              <a:rPr lang="en-US" sz="2400" b="1" dirty="0"/>
              <a:t>/*</a:t>
            </a:r>
            <a:r>
              <a:rPr lang="en-US" sz="2400" dirty="0"/>
              <a:t> and end with </a:t>
            </a:r>
            <a:r>
              <a:rPr lang="en-US" sz="2400" b="1" dirty="0"/>
              <a:t>*/</a:t>
            </a:r>
            <a:r>
              <a:rPr lang="en-US" sz="2400" dirty="0"/>
              <a:t>. So, any text mentioned between /* and */ will be ignored by the compiler.</a:t>
            </a:r>
          </a:p>
          <a:p>
            <a:endParaRPr lang="en-US" dirty="0"/>
          </a:p>
        </p:txBody>
      </p:sp>
      <p:sp>
        <p:nvSpPr>
          <p:cNvPr id="8" name="Rectangle 7"/>
          <p:cNvSpPr/>
          <p:nvPr/>
        </p:nvSpPr>
        <p:spPr>
          <a:xfrm>
            <a:off x="940085" y="2571750"/>
            <a:ext cx="6334018" cy="1631216"/>
          </a:xfrm>
          <a:prstGeom prst="rect">
            <a:avLst/>
          </a:prstGeom>
        </p:spPr>
        <p:txBody>
          <a:bodyPr wrap="square">
            <a:spAutoFit/>
          </a:bodyPr>
          <a:lstStyle/>
          <a:p>
            <a:r>
              <a:rPr lang="en-US" sz="2000" dirty="0"/>
              <a:t>Example:</a:t>
            </a:r>
          </a:p>
          <a:p>
            <a:r>
              <a:rPr lang="en-US" sz="2000" dirty="0"/>
              <a:t>/*Select all the columns</a:t>
            </a:r>
          </a:p>
          <a:p>
            <a:r>
              <a:rPr lang="en-US" sz="2000" dirty="0"/>
              <a:t>of all the records</a:t>
            </a:r>
          </a:p>
          <a:p>
            <a:r>
              <a:rPr lang="en-US" sz="2000" dirty="0"/>
              <a:t>from the </a:t>
            </a:r>
            <a:r>
              <a:rPr lang="en-US" sz="2000" dirty="0" err="1"/>
              <a:t>Employee_Info</a:t>
            </a:r>
            <a:r>
              <a:rPr lang="en-US" sz="2000" dirty="0"/>
              <a:t> table:*/</a:t>
            </a:r>
          </a:p>
          <a:p>
            <a:r>
              <a:rPr lang="en-US" sz="2000" dirty="0"/>
              <a:t>SELECT * FROM Students;</a:t>
            </a:r>
          </a:p>
        </p:txBody>
      </p:sp>
    </p:spTree>
    <p:extLst>
      <p:ext uri="{BB962C8B-B14F-4D97-AF65-F5344CB8AC3E}">
        <p14:creationId xmlns:p14="http://schemas.microsoft.com/office/powerpoint/2010/main" val="1325087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Integrity Constraints</a:t>
            </a:r>
            <a:br>
              <a:rPr lang="en-US" dirty="0"/>
            </a:br>
            <a:endParaRPr lang="en-US" dirty="0"/>
          </a:p>
        </p:txBody>
      </p:sp>
      <p:sp>
        <p:nvSpPr>
          <p:cNvPr id="3" name="Text Placeholder 2"/>
          <p:cNvSpPr>
            <a:spLocks noGrp="1"/>
          </p:cNvSpPr>
          <p:nvPr>
            <p:ph type="body" idx="1"/>
          </p:nvPr>
        </p:nvSpPr>
        <p:spPr/>
        <p:txBody>
          <a:bodyPr/>
          <a:lstStyle/>
          <a:p>
            <a:r>
              <a:rPr lang="en-US" dirty="0">
                <a:solidFill>
                  <a:schemeClr val="tx1"/>
                </a:solidFill>
              </a:rPr>
              <a:t>Integrity constraints are a set of rules. It is used to maintain the quality of information.</a:t>
            </a:r>
          </a:p>
          <a:p>
            <a:r>
              <a:rPr lang="en-US" dirty="0">
                <a:solidFill>
                  <a:schemeClr val="tx1"/>
                </a:solidFill>
              </a:rPr>
              <a:t>Integrity constraints ensure that the data insertion, updating, and other processes have to be performed in such a way that data integrity is not affected.</a:t>
            </a:r>
          </a:p>
          <a:p>
            <a:r>
              <a:rPr lang="en-US" dirty="0">
                <a:solidFill>
                  <a:schemeClr val="tx1"/>
                </a:solidFill>
              </a:rPr>
              <a:t>Thus, integrity constraint is used to guard against accidental damage to the database.</a:t>
            </a:r>
          </a:p>
          <a:p>
            <a:endParaRPr lang="en-US" dirty="0"/>
          </a:p>
        </p:txBody>
      </p:sp>
    </p:spTree>
    <p:extLst>
      <p:ext uri="{BB962C8B-B14F-4D97-AF65-F5344CB8AC3E}">
        <p14:creationId xmlns:p14="http://schemas.microsoft.com/office/powerpoint/2010/main" val="136534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683"/>
          <a:stretch/>
        </p:blipFill>
        <p:spPr bwMode="auto">
          <a:xfrm>
            <a:off x="477672" y="564206"/>
            <a:ext cx="7611250" cy="435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459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95785"/>
            <a:ext cx="8520600" cy="4173090"/>
          </a:xfrm>
        </p:spPr>
        <p:txBody>
          <a:bodyPr>
            <a:normAutofit/>
          </a:bodyPr>
          <a:lstStyle/>
          <a:p>
            <a:pPr marL="114300" indent="0">
              <a:buNone/>
            </a:pPr>
            <a:r>
              <a:rPr lang="en-US" sz="2800" dirty="0">
                <a:solidFill>
                  <a:schemeClr val="tx1"/>
                </a:solidFill>
              </a:rPr>
              <a:t>There are four types of integrity constraints in DBMS:</a:t>
            </a:r>
          </a:p>
          <a:p>
            <a:pPr>
              <a:buFont typeface="+mj-lt"/>
              <a:buAutoNum type="arabicPeriod"/>
            </a:pPr>
            <a:endParaRPr lang="en-US" sz="2800" dirty="0">
              <a:solidFill>
                <a:schemeClr val="tx1"/>
              </a:solidFill>
            </a:endParaRPr>
          </a:p>
          <a:p>
            <a:pPr>
              <a:buFont typeface="+mj-lt"/>
              <a:buAutoNum type="arabicPeriod"/>
            </a:pPr>
            <a:r>
              <a:rPr lang="en-US" sz="2800" dirty="0">
                <a:solidFill>
                  <a:srgbClr val="7030A0"/>
                </a:solidFill>
              </a:rPr>
              <a:t>Domain Constraint</a:t>
            </a:r>
          </a:p>
          <a:p>
            <a:pPr>
              <a:buFont typeface="+mj-lt"/>
              <a:buAutoNum type="arabicPeriod"/>
            </a:pPr>
            <a:r>
              <a:rPr lang="en-US" sz="2800" dirty="0">
                <a:solidFill>
                  <a:srgbClr val="7030A0"/>
                </a:solidFill>
              </a:rPr>
              <a:t>Entity Constraint</a:t>
            </a:r>
          </a:p>
          <a:p>
            <a:pPr>
              <a:buFont typeface="+mj-lt"/>
              <a:buAutoNum type="arabicPeriod"/>
            </a:pPr>
            <a:r>
              <a:rPr lang="en-US" sz="2800" dirty="0">
                <a:solidFill>
                  <a:srgbClr val="7030A0"/>
                </a:solidFill>
              </a:rPr>
              <a:t>Referential Integrity Constraint</a:t>
            </a:r>
          </a:p>
          <a:p>
            <a:pPr>
              <a:buFont typeface="+mj-lt"/>
              <a:buAutoNum type="arabicPeriod"/>
            </a:pPr>
            <a:r>
              <a:rPr lang="en-US" sz="2800" dirty="0">
                <a:solidFill>
                  <a:srgbClr val="7030A0"/>
                </a:solidFill>
              </a:rPr>
              <a:t>Key Constraint</a:t>
            </a:r>
          </a:p>
        </p:txBody>
      </p:sp>
    </p:spTree>
    <p:extLst>
      <p:ext uri="{BB962C8B-B14F-4D97-AF65-F5344CB8AC3E}">
        <p14:creationId xmlns:p14="http://schemas.microsoft.com/office/powerpoint/2010/main" val="510940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solidFill>
                  <a:srgbClr val="FF0000"/>
                </a:solidFill>
              </a:rPr>
              <a:t>Domain constraints</a:t>
            </a:r>
            <a:r>
              <a:rPr lang="en-US" dirty="0"/>
              <a:t/>
            </a:r>
            <a:br>
              <a:rPr lang="en-US" dirty="0"/>
            </a:br>
            <a:endParaRPr lang="en-US" dirty="0"/>
          </a:p>
        </p:txBody>
      </p:sp>
      <p:sp>
        <p:nvSpPr>
          <p:cNvPr id="3" name="Text Placeholder 2"/>
          <p:cNvSpPr>
            <a:spLocks noGrp="1"/>
          </p:cNvSpPr>
          <p:nvPr>
            <p:ph type="body" idx="1"/>
          </p:nvPr>
        </p:nvSpPr>
        <p:spPr/>
        <p:txBody>
          <a:bodyPr/>
          <a:lstStyle/>
          <a:p>
            <a:pPr algn="just"/>
            <a:r>
              <a:rPr lang="en-US" sz="2800" dirty="0">
                <a:solidFill>
                  <a:schemeClr val="tx1"/>
                </a:solidFill>
              </a:rPr>
              <a:t>Domain constraints can be defined as the definition of a valid set of values for an attribute.</a:t>
            </a:r>
          </a:p>
          <a:p>
            <a:pPr algn="just"/>
            <a:r>
              <a:rPr lang="en-US" sz="2800" dirty="0">
                <a:solidFill>
                  <a:schemeClr val="tx1"/>
                </a:solidFill>
              </a:rPr>
              <a:t>The data type of domain includes string, character, integer, time, date, currency, etc. The value of the attribute must be available in the corresponding domain.</a:t>
            </a:r>
          </a:p>
          <a:p>
            <a:endParaRPr lang="en-US" dirty="0"/>
          </a:p>
        </p:txBody>
      </p:sp>
    </p:spTree>
    <p:extLst>
      <p:ext uri="{BB962C8B-B14F-4D97-AF65-F5344CB8AC3E}">
        <p14:creationId xmlns:p14="http://schemas.microsoft.com/office/powerpoint/2010/main" val="26788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18" y="68240"/>
            <a:ext cx="8520600" cy="572700"/>
          </a:xfrm>
        </p:spPr>
        <p:txBody>
          <a:bodyPr>
            <a:normAutofit fontScale="90000"/>
          </a:bodyPr>
          <a:lstStyle/>
          <a:p>
            <a:r>
              <a:rPr lang="en-US" b="1" dirty="0"/>
              <a:t>Example: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49" y="504968"/>
            <a:ext cx="7251795" cy="379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2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4857810"/>
              </p:ext>
            </p:extLst>
          </p:nvPr>
        </p:nvGraphicFramePr>
        <p:xfrm>
          <a:off x="1080447" y="1291182"/>
          <a:ext cx="7010400" cy="1828800"/>
        </p:xfrm>
        <a:graphic>
          <a:graphicData uri="http://schemas.openxmlformats.org/drawingml/2006/table">
            <a:tbl>
              <a:tblPr/>
              <a:tblGrid>
                <a:gridCol w="1752600">
                  <a:extLst>
                    <a:ext uri="{9D8B030D-6E8A-4147-A177-3AD203B41FA5}">
                      <a16:colId xmlns:a16="http://schemas.microsoft.com/office/drawing/2014/main" xmlns="" val="20000"/>
                    </a:ext>
                  </a:extLst>
                </a:gridCol>
                <a:gridCol w="17526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752600">
                  <a:extLst>
                    <a:ext uri="{9D8B030D-6E8A-4147-A177-3AD203B41FA5}">
                      <a16:colId xmlns:a16="http://schemas.microsoft.com/office/drawing/2014/main" xmlns="" val="20003"/>
                    </a:ext>
                  </a:extLst>
                </a:gridCol>
              </a:tblGrid>
              <a:tr h="0">
                <a:tc>
                  <a:txBody>
                    <a:bodyPr/>
                    <a:lstStyle/>
                    <a:p>
                      <a:pPr algn="ctr"/>
                      <a:r>
                        <a:rPr lang="en-US" dirty="0">
                          <a:effectLst/>
                        </a:rPr>
                        <a:t>Roll No</a:t>
                      </a:r>
                    </a:p>
                  </a:txBody>
                  <a:tcPr anchor="ctr">
                    <a:lnL>
                      <a:noFill/>
                    </a:lnL>
                    <a:lnR>
                      <a:noFill/>
                    </a:lnR>
                    <a:lnT>
                      <a:noFill/>
                    </a:lnT>
                    <a:lnB>
                      <a:noFill/>
                    </a:lnB>
                  </a:tcPr>
                </a:tc>
                <a:tc>
                  <a:txBody>
                    <a:bodyPr/>
                    <a:lstStyle/>
                    <a:p>
                      <a:pPr algn="ctr"/>
                      <a:r>
                        <a:rPr lang="en-US">
                          <a:effectLst/>
                        </a:rPr>
                        <a:t>Name</a:t>
                      </a:r>
                    </a:p>
                  </a:txBody>
                  <a:tcPr anchor="ctr">
                    <a:lnL>
                      <a:noFill/>
                    </a:lnL>
                    <a:lnR>
                      <a:noFill/>
                    </a:lnR>
                    <a:lnT>
                      <a:noFill/>
                    </a:lnT>
                    <a:lnB>
                      <a:noFill/>
                    </a:lnB>
                  </a:tcPr>
                </a:tc>
                <a:tc>
                  <a:txBody>
                    <a:bodyPr/>
                    <a:lstStyle/>
                    <a:p>
                      <a:pPr algn="ctr"/>
                      <a:r>
                        <a:rPr lang="en-US">
                          <a:effectLst/>
                        </a:rPr>
                        <a:t>Age</a:t>
                      </a:r>
                    </a:p>
                  </a:txBody>
                  <a:tcPr anchor="ctr">
                    <a:lnL>
                      <a:noFill/>
                    </a:lnL>
                    <a:lnR>
                      <a:noFill/>
                    </a:lnR>
                    <a:lnT>
                      <a:noFill/>
                    </a:lnT>
                    <a:lnB>
                      <a:noFill/>
                    </a:lnB>
                  </a:tcPr>
                </a:tc>
                <a:tc>
                  <a:txBody>
                    <a:bodyPr/>
                    <a:lstStyle/>
                    <a:p>
                      <a:pPr algn="ctr"/>
                      <a:r>
                        <a:rPr lang="en-US">
                          <a:effectLst/>
                        </a:rPr>
                        <a:t>Class</a:t>
                      </a:r>
                    </a:p>
                  </a:txBody>
                  <a:tcPr anchor="ctr">
                    <a:lnL>
                      <a:noFill/>
                    </a:lnL>
                    <a:lnR>
                      <a:noFill/>
                    </a:lnR>
                    <a:lnT>
                      <a:noFill/>
                    </a:lnT>
                    <a:lnB>
                      <a:noFill/>
                    </a:lnB>
                  </a:tcPr>
                </a:tc>
                <a:extLst>
                  <a:ext uri="{0D108BD9-81ED-4DB2-BD59-A6C34878D82A}">
                    <a16:rowId xmlns:a16="http://schemas.microsoft.com/office/drawing/2014/main" xmlns="" val="10000"/>
                  </a:ext>
                </a:extLst>
              </a:tr>
              <a:tr h="0">
                <a:tc>
                  <a:txBody>
                    <a:bodyPr/>
                    <a:lstStyle/>
                    <a:p>
                      <a:pPr algn="ctr"/>
                      <a:r>
                        <a:rPr lang="en-US">
                          <a:effectLst/>
                        </a:rPr>
                        <a:t>101</a:t>
                      </a:r>
                    </a:p>
                  </a:txBody>
                  <a:tcPr anchor="ctr">
                    <a:lnL>
                      <a:noFill/>
                    </a:lnL>
                    <a:lnR>
                      <a:noFill/>
                    </a:lnR>
                    <a:lnT>
                      <a:noFill/>
                    </a:lnT>
                    <a:lnB>
                      <a:noFill/>
                    </a:lnB>
                  </a:tcPr>
                </a:tc>
                <a:tc>
                  <a:txBody>
                    <a:bodyPr/>
                    <a:lstStyle/>
                    <a:p>
                      <a:pPr algn="ctr"/>
                      <a:r>
                        <a:rPr lang="en-US" dirty="0">
                          <a:effectLst/>
                        </a:rPr>
                        <a:t>Adam</a:t>
                      </a:r>
                    </a:p>
                  </a:txBody>
                  <a:tcPr anchor="ctr">
                    <a:lnL>
                      <a:noFill/>
                    </a:lnL>
                    <a:lnR>
                      <a:noFill/>
                    </a:lnR>
                    <a:lnT>
                      <a:noFill/>
                    </a:lnT>
                    <a:lnB>
                      <a:noFill/>
                    </a:lnB>
                  </a:tcPr>
                </a:tc>
                <a:tc>
                  <a:txBody>
                    <a:bodyPr/>
                    <a:lstStyle/>
                    <a:p>
                      <a:pPr algn="ctr"/>
                      <a:r>
                        <a:rPr lang="en-US">
                          <a:effectLst/>
                        </a:rPr>
                        <a:t>14</a:t>
                      </a:r>
                    </a:p>
                  </a:txBody>
                  <a:tcPr anchor="ctr">
                    <a:lnL>
                      <a:noFill/>
                    </a:lnL>
                    <a:lnR>
                      <a:noFill/>
                    </a:lnR>
                    <a:lnT>
                      <a:noFill/>
                    </a:lnT>
                    <a:lnB>
                      <a:noFill/>
                    </a:lnB>
                  </a:tcPr>
                </a:tc>
                <a:tc>
                  <a:txBody>
                    <a:bodyPr/>
                    <a:lstStyle/>
                    <a:p>
                      <a:pPr algn="ctr"/>
                      <a:r>
                        <a:rPr lang="en-US">
                          <a:effectLst/>
                        </a:rPr>
                        <a:t>6</a:t>
                      </a:r>
                    </a:p>
                  </a:txBody>
                  <a:tcPr anchor="ctr">
                    <a:lnL>
                      <a:noFill/>
                    </a:lnL>
                    <a:lnR>
                      <a:noFill/>
                    </a:lnR>
                    <a:lnT>
                      <a:noFill/>
                    </a:lnT>
                    <a:lnB>
                      <a:noFill/>
                    </a:lnB>
                  </a:tcPr>
                </a:tc>
                <a:extLst>
                  <a:ext uri="{0D108BD9-81ED-4DB2-BD59-A6C34878D82A}">
                    <a16:rowId xmlns:a16="http://schemas.microsoft.com/office/drawing/2014/main" xmlns="" val="10001"/>
                  </a:ext>
                </a:extLst>
              </a:tr>
              <a:tr h="0">
                <a:tc>
                  <a:txBody>
                    <a:bodyPr/>
                    <a:lstStyle/>
                    <a:p>
                      <a:pPr algn="ctr"/>
                      <a:r>
                        <a:rPr lang="en-US">
                          <a:effectLst/>
                        </a:rPr>
                        <a:t>102</a:t>
                      </a:r>
                    </a:p>
                  </a:txBody>
                  <a:tcPr anchor="ctr">
                    <a:lnL>
                      <a:noFill/>
                    </a:lnL>
                    <a:lnR>
                      <a:noFill/>
                    </a:lnR>
                    <a:lnT>
                      <a:noFill/>
                    </a:lnT>
                    <a:lnB>
                      <a:noFill/>
                    </a:lnB>
                  </a:tcPr>
                </a:tc>
                <a:tc>
                  <a:txBody>
                    <a:bodyPr/>
                    <a:lstStyle/>
                    <a:p>
                      <a:pPr algn="ctr"/>
                      <a:r>
                        <a:rPr lang="en-US">
                          <a:effectLst/>
                        </a:rPr>
                        <a:t>Steve</a:t>
                      </a:r>
                    </a:p>
                  </a:txBody>
                  <a:tcPr anchor="ctr">
                    <a:lnL>
                      <a:noFill/>
                    </a:lnL>
                    <a:lnR>
                      <a:noFill/>
                    </a:lnR>
                    <a:lnT>
                      <a:noFill/>
                    </a:lnT>
                    <a:lnB>
                      <a:noFill/>
                    </a:lnB>
                  </a:tcPr>
                </a:tc>
                <a:tc>
                  <a:txBody>
                    <a:bodyPr/>
                    <a:lstStyle/>
                    <a:p>
                      <a:pPr algn="ctr"/>
                      <a:r>
                        <a:rPr lang="en-US">
                          <a:effectLst/>
                        </a:rPr>
                        <a:t>16</a:t>
                      </a:r>
                    </a:p>
                  </a:txBody>
                  <a:tcPr anchor="ctr">
                    <a:lnL>
                      <a:noFill/>
                    </a:lnL>
                    <a:lnR>
                      <a:noFill/>
                    </a:lnR>
                    <a:lnT>
                      <a:noFill/>
                    </a:lnT>
                    <a:lnB>
                      <a:noFill/>
                    </a:lnB>
                  </a:tcPr>
                </a:tc>
                <a:tc>
                  <a:txBody>
                    <a:bodyPr/>
                    <a:lstStyle/>
                    <a:p>
                      <a:pPr algn="ctr"/>
                      <a:r>
                        <a:rPr lang="en-US">
                          <a:effectLst/>
                        </a:rPr>
                        <a:t>8</a:t>
                      </a:r>
                    </a:p>
                  </a:txBody>
                  <a:tcPr anchor="ctr">
                    <a:lnL>
                      <a:noFill/>
                    </a:lnL>
                    <a:lnR>
                      <a:noFill/>
                    </a:lnR>
                    <a:lnT>
                      <a:noFill/>
                    </a:lnT>
                    <a:lnB>
                      <a:noFill/>
                    </a:lnB>
                  </a:tcPr>
                </a:tc>
                <a:extLst>
                  <a:ext uri="{0D108BD9-81ED-4DB2-BD59-A6C34878D82A}">
                    <a16:rowId xmlns:a16="http://schemas.microsoft.com/office/drawing/2014/main" xmlns="" val="10002"/>
                  </a:ext>
                </a:extLst>
              </a:tr>
              <a:tr h="0">
                <a:tc>
                  <a:txBody>
                    <a:bodyPr/>
                    <a:lstStyle/>
                    <a:p>
                      <a:pPr algn="ctr"/>
                      <a:r>
                        <a:rPr lang="en-US">
                          <a:effectLst/>
                        </a:rPr>
                        <a:t>103</a:t>
                      </a:r>
                    </a:p>
                  </a:txBody>
                  <a:tcPr anchor="ctr">
                    <a:lnL>
                      <a:noFill/>
                    </a:lnL>
                    <a:lnR>
                      <a:noFill/>
                    </a:lnR>
                    <a:lnT>
                      <a:noFill/>
                    </a:lnT>
                    <a:lnB>
                      <a:noFill/>
                    </a:lnB>
                  </a:tcPr>
                </a:tc>
                <a:tc>
                  <a:txBody>
                    <a:bodyPr/>
                    <a:lstStyle/>
                    <a:p>
                      <a:pPr algn="ctr"/>
                      <a:r>
                        <a:rPr lang="en-US">
                          <a:effectLst/>
                        </a:rPr>
                        <a:t>David</a:t>
                      </a:r>
                    </a:p>
                  </a:txBody>
                  <a:tcPr anchor="ctr">
                    <a:lnL>
                      <a:noFill/>
                    </a:lnL>
                    <a:lnR>
                      <a:noFill/>
                    </a:lnR>
                    <a:lnT>
                      <a:noFill/>
                    </a:lnT>
                    <a:lnB>
                      <a:noFill/>
                    </a:lnB>
                  </a:tcPr>
                </a:tc>
                <a:tc>
                  <a:txBody>
                    <a:bodyPr/>
                    <a:lstStyle/>
                    <a:p>
                      <a:pPr algn="ctr"/>
                      <a:r>
                        <a:rPr lang="en-US" dirty="0">
                          <a:effectLst/>
                        </a:rPr>
                        <a:t>8</a:t>
                      </a:r>
                    </a:p>
                  </a:txBody>
                  <a:tcPr anchor="ctr">
                    <a:lnL>
                      <a:noFill/>
                    </a:lnL>
                    <a:lnR>
                      <a:noFill/>
                    </a:lnR>
                    <a:lnT>
                      <a:noFill/>
                    </a:lnT>
                    <a:lnB>
                      <a:noFill/>
                    </a:lnB>
                  </a:tcPr>
                </a:tc>
                <a:tc>
                  <a:txBody>
                    <a:bodyPr/>
                    <a:lstStyle/>
                    <a:p>
                      <a:pPr algn="ctr"/>
                      <a:r>
                        <a:rPr lang="en-US">
                          <a:effectLst/>
                        </a:rPr>
                        <a:t>4</a:t>
                      </a:r>
                    </a:p>
                  </a:txBody>
                  <a:tcPr anchor="ctr">
                    <a:lnL>
                      <a:noFill/>
                    </a:lnL>
                    <a:lnR>
                      <a:noFill/>
                    </a:lnR>
                    <a:lnT>
                      <a:noFill/>
                    </a:lnT>
                    <a:lnB>
                      <a:noFill/>
                    </a:lnB>
                  </a:tcPr>
                </a:tc>
                <a:extLst>
                  <a:ext uri="{0D108BD9-81ED-4DB2-BD59-A6C34878D82A}">
                    <a16:rowId xmlns:a16="http://schemas.microsoft.com/office/drawing/2014/main" xmlns="" val="10003"/>
                  </a:ext>
                </a:extLst>
              </a:tr>
              <a:tr h="0">
                <a:tc>
                  <a:txBody>
                    <a:bodyPr/>
                    <a:lstStyle/>
                    <a:p>
                      <a:pPr algn="ctr"/>
                      <a:r>
                        <a:rPr lang="en-US">
                          <a:effectLst/>
                        </a:rPr>
                        <a:t>104</a:t>
                      </a:r>
                    </a:p>
                  </a:txBody>
                  <a:tcPr anchor="ctr">
                    <a:lnL>
                      <a:noFill/>
                    </a:lnL>
                    <a:lnR>
                      <a:noFill/>
                    </a:lnR>
                    <a:lnT>
                      <a:noFill/>
                    </a:lnT>
                    <a:lnB>
                      <a:noFill/>
                    </a:lnB>
                  </a:tcPr>
                </a:tc>
                <a:tc>
                  <a:txBody>
                    <a:bodyPr/>
                    <a:lstStyle/>
                    <a:p>
                      <a:pPr algn="ctr"/>
                      <a:r>
                        <a:rPr lang="en-US">
                          <a:effectLst/>
                        </a:rPr>
                        <a:t>Bruce</a:t>
                      </a:r>
                    </a:p>
                  </a:txBody>
                  <a:tcPr anchor="ctr">
                    <a:lnL>
                      <a:noFill/>
                    </a:lnL>
                    <a:lnR>
                      <a:noFill/>
                    </a:lnR>
                    <a:lnT>
                      <a:noFill/>
                    </a:lnT>
                    <a:lnB>
                      <a:noFill/>
                    </a:lnB>
                  </a:tcPr>
                </a:tc>
                <a:tc>
                  <a:txBody>
                    <a:bodyPr/>
                    <a:lstStyle/>
                    <a:p>
                      <a:pPr algn="ctr"/>
                      <a:r>
                        <a:rPr lang="en-US">
                          <a:effectLst/>
                        </a:rPr>
                        <a:t>18</a:t>
                      </a:r>
                    </a:p>
                  </a:txBody>
                  <a:tcPr anchor="ctr">
                    <a:lnL>
                      <a:noFill/>
                    </a:lnL>
                    <a:lnR>
                      <a:noFill/>
                    </a:lnR>
                    <a:lnT>
                      <a:noFill/>
                    </a:lnT>
                    <a:lnB>
                      <a:noFill/>
                    </a:lnB>
                  </a:tcPr>
                </a:tc>
                <a:tc>
                  <a:txBody>
                    <a:bodyPr/>
                    <a:lstStyle/>
                    <a:p>
                      <a:pPr algn="ctr"/>
                      <a:r>
                        <a:rPr lang="en-US">
                          <a:effectLst/>
                        </a:rPr>
                        <a:t>12</a:t>
                      </a:r>
                    </a:p>
                  </a:txBody>
                  <a:tcPr anchor="ctr">
                    <a:lnL>
                      <a:noFill/>
                    </a:lnL>
                    <a:lnR>
                      <a:noFill/>
                    </a:lnR>
                    <a:lnT>
                      <a:noFill/>
                    </a:lnT>
                    <a:lnB>
                      <a:noFill/>
                    </a:lnB>
                  </a:tcPr>
                </a:tc>
                <a:extLst>
                  <a:ext uri="{0D108BD9-81ED-4DB2-BD59-A6C34878D82A}">
                    <a16:rowId xmlns:a16="http://schemas.microsoft.com/office/drawing/2014/main" xmlns="" val="10004"/>
                  </a:ext>
                </a:extLst>
              </a:tr>
              <a:tr h="0">
                <a:tc>
                  <a:txBody>
                    <a:bodyPr/>
                    <a:lstStyle/>
                    <a:p>
                      <a:pPr algn="ctr"/>
                      <a:r>
                        <a:rPr lang="en-US">
                          <a:effectLst/>
                        </a:rPr>
                        <a:t>105</a:t>
                      </a:r>
                    </a:p>
                  </a:txBody>
                  <a:tcPr anchor="ctr">
                    <a:lnL>
                      <a:noFill/>
                    </a:lnL>
                    <a:lnR>
                      <a:noFill/>
                    </a:lnR>
                    <a:lnT>
                      <a:noFill/>
                    </a:lnT>
                    <a:lnB>
                      <a:noFill/>
                    </a:lnB>
                  </a:tcPr>
                </a:tc>
                <a:tc>
                  <a:txBody>
                    <a:bodyPr/>
                    <a:lstStyle/>
                    <a:p>
                      <a:pPr algn="ctr"/>
                      <a:r>
                        <a:rPr lang="en-US">
                          <a:effectLst/>
                        </a:rPr>
                        <a:t>Tim</a:t>
                      </a:r>
                    </a:p>
                  </a:txBody>
                  <a:tcPr anchor="ctr">
                    <a:lnL>
                      <a:noFill/>
                    </a:lnL>
                    <a:lnR>
                      <a:noFill/>
                    </a:lnR>
                    <a:lnT>
                      <a:noFill/>
                    </a:lnT>
                    <a:lnB>
                      <a:noFill/>
                    </a:lnB>
                  </a:tcPr>
                </a:tc>
                <a:tc>
                  <a:txBody>
                    <a:bodyPr/>
                    <a:lstStyle/>
                    <a:p>
                      <a:pPr algn="ctr"/>
                      <a:r>
                        <a:rPr lang="en-US">
                          <a:effectLst/>
                        </a:rPr>
                        <a:t>6</a:t>
                      </a:r>
                    </a:p>
                  </a:txBody>
                  <a:tcPr anchor="ctr">
                    <a:lnL>
                      <a:noFill/>
                    </a:lnL>
                    <a:lnR>
                      <a:noFill/>
                    </a:lnR>
                    <a:lnT>
                      <a:noFill/>
                    </a:lnT>
                    <a:lnB>
                      <a:noFill/>
                    </a:lnB>
                  </a:tcPr>
                </a:tc>
                <a:tc>
                  <a:txBody>
                    <a:bodyPr/>
                    <a:lstStyle/>
                    <a:p>
                      <a:pPr algn="ctr"/>
                      <a:r>
                        <a:rPr lang="en-US" dirty="0" err="1">
                          <a:effectLst/>
                        </a:rPr>
                        <a:t>xyd</a:t>
                      </a:r>
                      <a:endParaRPr lang="en-US" dirty="0">
                        <a:effectLst/>
                      </a:endParaRPr>
                    </a:p>
                  </a:txBody>
                  <a:tcPr anchor="ctr">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Rectangle 1"/>
          <p:cNvSpPr>
            <a:spLocks noGrp="1" noChangeArrowheads="1"/>
          </p:cNvSpPr>
          <p:nvPr>
            <p:ph type="body" idx="1"/>
          </p:nvPr>
        </p:nvSpPr>
        <p:spPr bwMode="auto">
          <a:xfrm>
            <a:off x="502767" y="375901"/>
            <a:ext cx="83819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ource Sans Pro"/>
                <a:cs typeface="Arial" pitchFamily="34" charset="0"/>
              </a:rPr>
              <a:t>Consider a Student's table having Roll No, Name, Age, Class of students.</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5"/>
          <p:cNvSpPr/>
          <p:nvPr/>
        </p:nvSpPr>
        <p:spPr>
          <a:xfrm>
            <a:off x="498143" y="3773372"/>
            <a:ext cx="7881582" cy="923330"/>
          </a:xfrm>
          <a:prstGeom prst="rect">
            <a:avLst/>
          </a:prstGeom>
        </p:spPr>
        <p:txBody>
          <a:bodyPr wrap="square">
            <a:spAutoFit/>
          </a:bodyPr>
          <a:lstStyle/>
          <a:p>
            <a:r>
              <a:rPr lang="en-US" sz="1800" dirty="0"/>
              <a:t>In the above student's table, the value </a:t>
            </a:r>
            <a:r>
              <a:rPr lang="en-US" sz="1800" dirty="0" err="1"/>
              <a:t>xyd</a:t>
            </a:r>
            <a:r>
              <a:rPr lang="en-US" sz="1800" dirty="0"/>
              <a:t> in the last row last column violates the domain integrity constraint because the Class attribute contains only integer values while </a:t>
            </a:r>
            <a:r>
              <a:rPr lang="en-US" sz="1800" dirty="0" err="1"/>
              <a:t>xyd</a:t>
            </a:r>
            <a:r>
              <a:rPr lang="en-US" sz="1800" dirty="0"/>
              <a:t> is a character</a:t>
            </a:r>
            <a:r>
              <a:rPr lang="en-US" dirty="0"/>
              <a:t>.</a:t>
            </a:r>
          </a:p>
        </p:txBody>
      </p:sp>
    </p:spTree>
    <p:extLst>
      <p:ext uri="{BB962C8B-B14F-4D97-AF65-F5344CB8AC3E}">
        <p14:creationId xmlns:p14="http://schemas.microsoft.com/office/powerpoint/2010/main" val="835720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2. Entity integrity constraints</a:t>
            </a:r>
            <a:r>
              <a:rPr lang="en-US" dirty="0"/>
              <a:t/>
            </a:r>
            <a:br>
              <a:rPr lang="en-US" dirty="0"/>
            </a:br>
            <a:endParaRPr lang="en-US" dirty="0"/>
          </a:p>
        </p:txBody>
      </p:sp>
      <p:sp>
        <p:nvSpPr>
          <p:cNvPr id="3" name="Text Placeholder 2"/>
          <p:cNvSpPr>
            <a:spLocks noGrp="1"/>
          </p:cNvSpPr>
          <p:nvPr>
            <p:ph type="body" idx="1"/>
          </p:nvPr>
        </p:nvSpPr>
        <p:spPr/>
        <p:txBody>
          <a:bodyPr/>
          <a:lstStyle/>
          <a:p>
            <a:r>
              <a:rPr lang="en-US" sz="2400" dirty="0">
                <a:solidFill>
                  <a:schemeClr val="tx1"/>
                </a:solidFill>
              </a:rPr>
              <a:t>The entity integrity constraint states that primary key value can't be null.</a:t>
            </a:r>
          </a:p>
          <a:p>
            <a:r>
              <a:rPr lang="en-US" sz="2400" dirty="0">
                <a:solidFill>
                  <a:schemeClr val="tx1"/>
                </a:solidFill>
              </a:rPr>
              <a:t>This is because the primary key value is used to identify individual rows in relation and if the primary key has a null value, then we can't identify those rows.</a:t>
            </a:r>
          </a:p>
          <a:p>
            <a:r>
              <a:rPr lang="en-US" sz="2400" dirty="0">
                <a:solidFill>
                  <a:schemeClr val="tx1"/>
                </a:solidFill>
              </a:rPr>
              <a:t>A table can contain a null value other than the primary key field.</a:t>
            </a:r>
          </a:p>
          <a:p>
            <a:endParaRPr lang="en-US" dirty="0"/>
          </a:p>
        </p:txBody>
      </p:sp>
    </p:spTree>
    <p:extLst>
      <p:ext uri="{BB962C8B-B14F-4D97-AF65-F5344CB8AC3E}">
        <p14:creationId xmlns:p14="http://schemas.microsoft.com/office/powerpoint/2010/main" val="2843741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a:t>
            </a:r>
            <a:r>
              <a:rPr lang="en-US" dirty="0"/>
              <a:t/>
            </a:r>
            <a:br>
              <a:rPr lang="en-US" dirty="0"/>
            </a:br>
            <a:r>
              <a:rPr lang="en-US" dirty="0"/>
              <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82" y="1571624"/>
            <a:ext cx="6534932" cy="2739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3. Referential Integrity Constraints</a:t>
            </a:r>
            <a:br>
              <a:rPr lang="en-US" dirty="0">
                <a:solidFill>
                  <a:srgbClr val="FF0000"/>
                </a:solidFill>
              </a:rPr>
            </a:br>
            <a:endParaRPr lang="en-US" dirty="0">
              <a:solidFill>
                <a:srgbClr val="FF0000"/>
              </a:solidFill>
            </a:endParaRPr>
          </a:p>
        </p:txBody>
      </p:sp>
      <p:sp>
        <p:nvSpPr>
          <p:cNvPr id="3" name="Text Placeholder 2"/>
          <p:cNvSpPr>
            <a:spLocks noGrp="1"/>
          </p:cNvSpPr>
          <p:nvPr>
            <p:ph type="body" idx="1"/>
          </p:nvPr>
        </p:nvSpPr>
        <p:spPr/>
        <p:txBody>
          <a:bodyPr/>
          <a:lstStyle/>
          <a:p>
            <a:r>
              <a:rPr lang="en-US" sz="2800" dirty="0">
                <a:solidFill>
                  <a:schemeClr val="tx1"/>
                </a:solidFill>
              </a:rPr>
              <a:t>A referential integrity constraint is specified between two tables.</a:t>
            </a:r>
          </a:p>
          <a:p>
            <a:r>
              <a:rPr lang="en-US" sz="2800" dirty="0">
                <a:solidFill>
                  <a:schemeClr val="tx1"/>
                </a:solidFill>
              </a:rPr>
              <a:t>In the Referential integrity constraints, if a foreign key in Table 1 refers to the Primary Key of Table 2, then every value of the Foreign Key in Table 1 must be null or be available in Table 2.</a:t>
            </a:r>
          </a:p>
          <a:p>
            <a:endParaRPr lang="en-US" dirty="0"/>
          </a:p>
        </p:txBody>
      </p:sp>
    </p:spTree>
    <p:extLst>
      <p:ext uri="{BB962C8B-B14F-4D97-AF65-F5344CB8AC3E}">
        <p14:creationId xmlns:p14="http://schemas.microsoft.com/office/powerpoint/2010/main" val="1384973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311700" y="288150"/>
            <a:ext cx="8520600" cy="572700"/>
          </a:xfrm>
          <a:prstGeom prst="rect">
            <a:avLst/>
          </a:prstGeom>
        </p:spPr>
        <p:txBody>
          <a:bodyPr spcFirstLastPara="1" wrap="square" lIns="91425" tIns="91425" rIns="91425" bIns="91425" anchor="t" anchorCtr="0">
            <a:noAutofit/>
          </a:bodyPr>
          <a:lstStyle/>
          <a:p>
            <a:pPr marL="0" lvl="0" indent="0" algn="just" rtl="0">
              <a:lnSpc>
                <a:spcPct val="130000"/>
              </a:lnSpc>
              <a:spcBef>
                <a:spcPts val="1400"/>
              </a:spcBef>
              <a:spcAft>
                <a:spcPts val="0"/>
              </a:spcAft>
              <a:buClr>
                <a:schemeClr val="dk1"/>
              </a:buClr>
              <a:buSzPts val="990"/>
              <a:buFont typeface="Arial"/>
              <a:buNone/>
            </a:pPr>
            <a:r>
              <a:rPr lang="en" sz="1940">
                <a:solidFill>
                  <a:srgbClr val="C00000"/>
                </a:solidFill>
                <a:highlight>
                  <a:srgbClr val="FFFFFF"/>
                </a:highlight>
              </a:rPr>
              <a:t>1. Data Definition Language (DDL)</a:t>
            </a:r>
            <a:endParaRPr sz="1940">
              <a:solidFill>
                <a:srgbClr val="C00000"/>
              </a:solidFill>
              <a:highlight>
                <a:srgbClr val="FFFFFF"/>
              </a:highlight>
            </a:endParaRPr>
          </a:p>
          <a:p>
            <a:pPr marL="0" lvl="0" indent="0" algn="l" rtl="0">
              <a:spcBef>
                <a:spcPts val="400"/>
              </a:spcBef>
              <a:spcAft>
                <a:spcPts val="0"/>
              </a:spcAft>
              <a:buSzPts val="990"/>
              <a:buNone/>
            </a:pPr>
            <a:endParaRPr sz="3020">
              <a:solidFill>
                <a:srgbClr val="C00000"/>
              </a:solidFill>
            </a:endParaRPr>
          </a:p>
        </p:txBody>
      </p:sp>
      <p:sp>
        <p:nvSpPr>
          <p:cNvPr id="107" name="Google Shape;10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marR="25400" lvl="0" indent="-316706" algn="l" rtl="0">
              <a:lnSpc>
                <a:spcPct val="156250"/>
              </a:lnSpc>
              <a:spcBef>
                <a:spcPts val="1500"/>
              </a:spcBef>
              <a:spcAft>
                <a:spcPts val="0"/>
              </a:spcAft>
              <a:buClr>
                <a:schemeClr val="dk1"/>
              </a:buClr>
              <a:buSzPct val="100000"/>
              <a:buFont typeface="Roboto"/>
              <a:buChar char="●"/>
            </a:pPr>
            <a:r>
              <a:rPr lang="en" sz="1500">
                <a:solidFill>
                  <a:schemeClr val="dk1"/>
                </a:solidFill>
                <a:highlight>
                  <a:srgbClr val="FFFFFF"/>
                </a:highlight>
                <a:latin typeface="Roboto"/>
                <a:ea typeface="Roboto"/>
                <a:cs typeface="Roboto"/>
                <a:sym typeface="Roboto"/>
              </a:rPr>
              <a:t>DDL changes the structure of the table like creating a table, deleting a table, altering a table, etc.</a:t>
            </a:r>
            <a:endParaRPr sz="1500">
              <a:solidFill>
                <a:schemeClr val="dk1"/>
              </a:solidFill>
              <a:highlight>
                <a:srgbClr val="FFFFFF"/>
              </a:highlight>
              <a:latin typeface="Roboto"/>
              <a:ea typeface="Roboto"/>
              <a:cs typeface="Roboto"/>
              <a:sym typeface="Roboto"/>
            </a:endParaRPr>
          </a:p>
          <a:p>
            <a:pPr marL="457200" marR="25400" lvl="0" indent="-316706" algn="l" rtl="0">
              <a:lnSpc>
                <a:spcPct val="156250"/>
              </a:lnSpc>
              <a:spcBef>
                <a:spcPts val="0"/>
              </a:spcBef>
              <a:spcAft>
                <a:spcPts val="0"/>
              </a:spcAft>
              <a:buClr>
                <a:schemeClr val="dk1"/>
              </a:buClr>
              <a:buSzPct val="100000"/>
              <a:buFont typeface="Roboto"/>
              <a:buChar char="●"/>
            </a:pPr>
            <a:r>
              <a:rPr lang="en" sz="1500">
                <a:solidFill>
                  <a:schemeClr val="dk1"/>
                </a:solidFill>
                <a:highlight>
                  <a:srgbClr val="FFFFFF"/>
                </a:highlight>
                <a:latin typeface="Roboto"/>
                <a:ea typeface="Roboto"/>
                <a:cs typeface="Roboto"/>
                <a:sym typeface="Roboto"/>
              </a:rPr>
              <a:t>All the command of DDL are auto-committed that means it permanently save all the changes in the database.</a:t>
            </a:r>
            <a:endParaRPr sz="1500">
              <a:solidFill>
                <a:schemeClr val="dk1"/>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73333"/>
              <a:buFont typeface="Arial"/>
              <a:buNone/>
            </a:pPr>
            <a:r>
              <a:rPr lang="en" sz="1500">
                <a:solidFill>
                  <a:srgbClr val="333333"/>
                </a:solidFill>
                <a:highlight>
                  <a:srgbClr val="FFFFFF"/>
                </a:highlight>
                <a:latin typeface="Roboto"/>
                <a:ea typeface="Roboto"/>
                <a:cs typeface="Roboto"/>
                <a:sym typeface="Roboto"/>
              </a:rPr>
              <a:t>Here are some commands that come under DDL:</a:t>
            </a:r>
            <a:endParaRPr sz="1500">
              <a:solidFill>
                <a:srgbClr val="333333"/>
              </a:solidFill>
              <a:highlight>
                <a:srgbClr val="FFFFFF"/>
              </a:highlight>
              <a:latin typeface="Roboto"/>
              <a:ea typeface="Roboto"/>
              <a:cs typeface="Roboto"/>
              <a:sym typeface="Roboto"/>
            </a:endParaRPr>
          </a:p>
          <a:p>
            <a:pPr marL="457200" marR="25400" lvl="0" indent="-316706" algn="l" rtl="0">
              <a:lnSpc>
                <a:spcPct val="156250"/>
              </a:lnSpc>
              <a:spcBef>
                <a:spcPts val="1500"/>
              </a:spcBef>
              <a:spcAft>
                <a:spcPts val="0"/>
              </a:spcAft>
              <a:buClr>
                <a:schemeClr val="dk1"/>
              </a:buClr>
              <a:buSzPct val="100000"/>
              <a:buFont typeface="Roboto"/>
              <a:buChar char="●"/>
            </a:pPr>
            <a:r>
              <a:rPr lang="en" sz="1500">
                <a:solidFill>
                  <a:schemeClr val="dk1"/>
                </a:solidFill>
                <a:highlight>
                  <a:srgbClr val="FFFFFF"/>
                </a:highlight>
                <a:latin typeface="Roboto"/>
                <a:ea typeface="Roboto"/>
                <a:cs typeface="Roboto"/>
                <a:sym typeface="Roboto"/>
              </a:rPr>
              <a:t>CREATE</a:t>
            </a:r>
            <a:endParaRPr sz="1500">
              <a:solidFill>
                <a:schemeClr val="dk1"/>
              </a:solidFill>
              <a:highlight>
                <a:srgbClr val="FFFFFF"/>
              </a:highlight>
              <a:latin typeface="Roboto"/>
              <a:ea typeface="Roboto"/>
              <a:cs typeface="Roboto"/>
              <a:sym typeface="Roboto"/>
            </a:endParaRPr>
          </a:p>
          <a:p>
            <a:pPr marL="457200" marR="25400" lvl="0" indent="-316706" algn="l" rtl="0">
              <a:lnSpc>
                <a:spcPct val="156250"/>
              </a:lnSpc>
              <a:spcBef>
                <a:spcPts val="0"/>
              </a:spcBef>
              <a:spcAft>
                <a:spcPts val="0"/>
              </a:spcAft>
              <a:buClr>
                <a:schemeClr val="dk1"/>
              </a:buClr>
              <a:buSzPct val="100000"/>
              <a:buFont typeface="Roboto"/>
              <a:buChar char="●"/>
            </a:pPr>
            <a:r>
              <a:rPr lang="en" sz="1500">
                <a:solidFill>
                  <a:schemeClr val="dk1"/>
                </a:solidFill>
                <a:highlight>
                  <a:srgbClr val="FFFFFF"/>
                </a:highlight>
                <a:latin typeface="Roboto"/>
                <a:ea typeface="Roboto"/>
                <a:cs typeface="Roboto"/>
                <a:sym typeface="Roboto"/>
              </a:rPr>
              <a:t>ALTER</a:t>
            </a:r>
            <a:endParaRPr sz="1500">
              <a:solidFill>
                <a:schemeClr val="dk1"/>
              </a:solidFill>
              <a:highlight>
                <a:srgbClr val="FFFFFF"/>
              </a:highlight>
              <a:latin typeface="Roboto"/>
              <a:ea typeface="Roboto"/>
              <a:cs typeface="Roboto"/>
              <a:sym typeface="Roboto"/>
            </a:endParaRPr>
          </a:p>
          <a:p>
            <a:pPr marL="457200" marR="25400" lvl="0" indent="-316706" algn="l" rtl="0">
              <a:lnSpc>
                <a:spcPct val="156250"/>
              </a:lnSpc>
              <a:spcBef>
                <a:spcPts val="0"/>
              </a:spcBef>
              <a:spcAft>
                <a:spcPts val="0"/>
              </a:spcAft>
              <a:buClr>
                <a:schemeClr val="dk1"/>
              </a:buClr>
              <a:buSzPct val="100000"/>
              <a:buFont typeface="Roboto"/>
              <a:buChar char="●"/>
            </a:pPr>
            <a:r>
              <a:rPr lang="en" sz="1500">
                <a:solidFill>
                  <a:schemeClr val="dk1"/>
                </a:solidFill>
                <a:highlight>
                  <a:srgbClr val="FFFFFF"/>
                </a:highlight>
                <a:latin typeface="Roboto"/>
                <a:ea typeface="Roboto"/>
                <a:cs typeface="Roboto"/>
                <a:sym typeface="Roboto"/>
              </a:rPr>
              <a:t>DROP</a:t>
            </a:r>
            <a:endParaRPr sz="1500">
              <a:solidFill>
                <a:schemeClr val="dk1"/>
              </a:solidFill>
              <a:highlight>
                <a:srgbClr val="FFFFFF"/>
              </a:highlight>
              <a:latin typeface="Roboto"/>
              <a:ea typeface="Roboto"/>
              <a:cs typeface="Roboto"/>
              <a:sym typeface="Roboto"/>
            </a:endParaRPr>
          </a:p>
          <a:p>
            <a:pPr marL="457200" marR="25400" lvl="0" indent="-299085" algn="l" rtl="0">
              <a:lnSpc>
                <a:spcPct val="156250"/>
              </a:lnSpc>
              <a:spcBef>
                <a:spcPts val="0"/>
              </a:spcBef>
              <a:spcAft>
                <a:spcPts val="0"/>
              </a:spcAft>
              <a:buClr>
                <a:schemeClr val="dk1"/>
              </a:buClr>
              <a:buSzPct val="80000"/>
              <a:buFont typeface="Roboto"/>
              <a:buChar char="●"/>
            </a:pPr>
            <a:r>
              <a:rPr lang="en" sz="1500">
                <a:solidFill>
                  <a:schemeClr val="dk1"/>
                </a:solidFill>
                <a:highlight>
                  <a:srgbClr val="FFFFFF"/>
                </a:highlight>
                <a:latin typeface="Roboto"/>
                <a:ea typeface="Roboto"/>
                <a:cs typeface="Roboto"/>
                <a:sym typeface="Roboto"/>
              </a:rPr>
              <a:t>TRUNCAT</a:t>
            </a:r>
            <a:r>
              <a:rPr lang="en" sz="1200">
                <a:solidFill>
                  <a:schemeClr val="dk1"/>
                </a:solidFill>
                <a:highlight>
                  <a:srgbClr val="FFFFFF"/>
                </a:highlight>
                <a:latin typeface="Roboto"/>
                <a:ea typeface="Roboto"/>
                <a:cs typeface="Roboto"/>
                <a:sym typeface="Roboto"/>
              </a:rPr>
              <a:t>E</a:t>
            </a:r>
            <a:endParaRPr sz="12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49" y="733424"/>
            <a:ext cx="7929350" cy="40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438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4. Key constraints</a:t>
            </a:r>
            <a:r>
              <a:rPr lang="en-US" dirty="0"/>
              <a:t/>
            </a:r>
            <a:br>
              <a:rPr lang="en-US" dirty="0"/>
            </a:br>
            <a:endParaRPr lang="en-US" dirty="0"/>
          </a:p>
        </p:txBody>
      </p:sp>
      <p:sp>
        <p:nvSpPr>
          <p:cNvPr id="3" name="Text Placeholder 2"/>
          <p:cNvSpPr>
            <a:spLocks noGrp="1"/>
          </p:cNvSpPr>
          <p:nvPr>
            <p:ph type="body" idx="1"/>
          </p:nvPr>
        </p:nvSpPr>
        <p:spPr/>
        <p:txBody>
          <a:bodyPr/>
          <a:lstStyle/>
          <a:p>
            <a:r>
              <a:rPr lang="en-US" sz="2800" dirty="0">
                <a:solidFill>
                  <a:schemeClr val="tx1"/>
                </a:solidFill>
              </a:rPr>
              <a:t>Keys are the entity set that is used to identify an entity within its entity set uniquely.</a:t>
            </a:r>
          </a:p>
          <a:p>
            <a:r>
              <a:rPr lang="en-US" sz="2800" dirty="0">
                <a:solidFill>
                  <a:schemeClr val="tx1"/>
                </a:solidFill>
              </a:rPr>
              <a:t>An entity set can have multiple keys, but out of which one key will be the primary key. A primary key can contain a unique and null value in the relational table.</a:t>
            </a:r>
          </a:p>
          <a:p>
            <a:endParaRPr lang="en-US" dirty="0"/>
          </a:p>
        </p:txBody>
      </p:sp>
    </p:spTree>
    <p:extLst>
      <p:ext uri="{BB962C8B-B14F-4D97-AF65-F5344CB8AC3E}">
        <p14:creationId xmlns:p14="http://schemas.microsoft.com/office/powerpoint/2010/main" val="2208352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77" y="1643063"/>
            <a:ext cx="6640648" cy="277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943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body" idx="1"/>
          </p:nvPr>
        </p:nvSpPr>
        <p:spPr>
          <a:xfrm>
            <a:off x="311700" y="821225"/>
            <a:ext cx="8520600" cy="37476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600"/>
              </a:spcBef>
              <a:spcAft>
                <a:spcPts val="0"/>
              </a:spcAft>
              <a:buClr>
                <a:schemeClr val="dk1"/>
              </a:buClr>
              <a:buSzPts val="1100"/>
              <a:buFont typeface="Arial"/>
              <a:buNone/>
            </a:pPr>
            <a:r>
              <a:rPr lang="en" sz="2100" dirty="0">
                <a:solidFill>
                  <a:schemeClr val="dk1"/>
                </a:solidFill>
              </a:rPr>
              <a:t>Aggregate functions in DBMS take multiple rows from the table and return a value according to the query.</a:t>
            </a:r>
            <a:endParaRPr sz="2100" dirty="0">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sz="2100" dirty="0">
                <a:solidFill>
                  <a:schemeClr val="dk1"/>
                </a:solidFill>
              </a:rPr>
              <a:t>All the aggregate functions are used in Select statement.</a:t>
            </a:r>
            <a:endParaRPr sz="2100" dirty="0">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sz="2100" dirty="0">
                <a:solidFill>
                  <a:schemeClr val="dk1"/>
                </a:solidFill>
              </a:rPr>
              <a:t>Syntax − </a:t>
            </a:r>
            <a:endParaRPr sz="2100" dirty="0">
              <a:solidFill>
                <a:schemeClr val="dk1"/>
              </a:solidFill>
            </a:endParaRPr>
          </a:p>
          <a:p>
            <a:pPr marL="139700" marR="139700" lvl="0" indent="0" algn="l" rtl="0">
              <a:lnSpc>
                <a:spcPct val="115000"/>
              </a:lnSpc>
              <a:spcBef>
                <a:spcPts val="800"/>
              </a:spcBef>
              <a:spcAft>
                <a:spcPts val="0"/>
              </a:spcAft>
              <a:buClr>
                <a:schemeClr val="dk1"/>
              </a:buClr>
              <a:buSzPts val="1100"/>
              <a:buFont typeface="Arial"/>
              <a:buNone/>
            </a:pPr>
            <a:r>
              <a:rPr lang="en" sz="2050" dirty="0">
                <a:solidFill>
                  <a:schemeClr val="dk1"/>
                </a:solidFill>
                <a:highlight>
                  <a:srgbClr val="EEEEEE"/>
                </a:highlight>
                <a:latin typeface="Courier New"/>
                <a:ea typeface="Courier New"/>
                <a:cs typeface="Courier New"/>
                <a:sym typeface="Courier New"/>
              </a:rPr>
              <a:t>SELECT &lt;FUNCTION NAME&gt; (&lt;PARAMETER&gt;) FROM &lt;TABLE NAME&gt;</a:t>
            </a:r>
            <a:endParaRPr sz="205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600"/>
              </a:spcBef>
              <a:spcAft>
                <a:spcPts val="1200"/>
              </a:spcAft>
              <a:buSzPts val="1800"/>
              <a:buNone/>
            </a:pPr>
            <a:endParaRPr dirty="0"/>
          </a:p>
        </p:txBody>
      </p:sp>
      <p:sp>
        <p:nvSpPr>
          <p:cNvPr id="2" name="Rectangle 1"/>
          <p:cNvSpPr/>
          <p:nvPr/>
        </p:nvSpPr>
        <p:spPr>
          <a:xfrm>
            <a:off x="2347416" y="125038"/>
            <a:ext cx="4980664" cy="584775"/>
          </a:xfrm>
          <a:prstGeom prst="rect">
            <a:avLst/>
          </a:prstGeom>
        </p:spPr>
        <p:txBody>
          <a:bodyPr wrap="square">
            <a:spAutoFit/>
          </a:bodyPr>
          <a:lstStyle/>
          <a:p>
            <a:r>
              <a:rPr lang="en" sz="3200" dirty="0">
                <a:solidFill>
                  <a:srgbClr val="FF0000"/>
                </a:solidFill>
              </a:rPr>
              <a:t>Aggregate functions </a:t>
            </a:r>
            <a:endParaRPr lang="en-US" sz="3200" dirty="0">
              <a:solidFill>
                <a:srgbClr val="FF0000"/>
              </a:solidFill>
            </a:endParaRPr>
          </a:p>
        </p:txBody>
      </p:sp>
    </p:spTree>
    <p:extLst>
      <p:ext uri="{BB962C8B-B14F-4D97-AF65-F5344CB8AC3E}">
        <p14:creationId xmlns:p14="http://schemas.microsoft.com/office/powerpoint/2010/main" val="1136098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3"/>
          <p:cNvPicPr preferRelativeResize="0"/>
          <p:nvPr/>
        </p:nvPicPr>
        <p:blipFill rotWithShape="1">
          <a:blip r:embed="rId3">
            <a:alphaModFix/>
          </a:blip>
          <a:srcRect/>
          <a:stretch/>
        </p:blipFill>
        <p:spPr>
          <a:xfrm>
            <a:off x="1581150" y="283450"/>
            <a:ext cx="5981700" cy="3678950"/>
          </a:xfrm>
          <a:prstGeom prst="rect">
            <a:avLst/>
          </a:prstGeom>
          <a:noFill/>
          <a:ln>
            <a:noFill/>
          </a:ln>
        </p:spPr>
      </p:pic>
    </p:spTree>
    <p:extLst>
      <p:ext uri="{BB962C8B-B14F-4D97-AF65-F5344CB8AC3E}">
        <p14:creationId xmlns:p14="http://schemas.microsoft.com/office/powerpoint/2010/main" val="3614060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100" b="1">
                <a:solidFill>
                  <a:schemeClr val="dk1"/>
                </a:solidFill>
              </a:rPr>
              <a:t>AVG Function</a:t>
            </a:r>
            <a:endParaRPr sz="2100" b="1">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
                <a:solidFill>
                  <a:schemeClr val="dk1"/>
                </a:solidFill>
              </a:rPr>
              <a:t>This function returns the average value of the numeric column that is supplied as a parameter.</a:t>
            </a:r>
            <a:endParaRPr>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a:solidFill>
                  <a:schemeClr val="dk1"/>
                </a:solidFill>
              </a:rPr>
              <a:t>Example: Write a query to select average salary from employee table.</a:t>
            </a:r>
            <a:endParaRPr>
              <a:solidFill>
                <a:schemeClr val="dk1"/>
              </a:solidFill>
            </a:endParaRPr>
          </a:p>
          <a:p>
            <a:pPr marL="139700" marR="139700" lvl="0" indent="0" algn="l" rtl="0">
              <a:lnSpc>
                <a:spcPct val="115000"/>
              </a:lnSpc>
              <a:spcBef>
                <a:spcPts val="80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Select AVG(salary) from Employee;</a:t>
            </a:r>
            <a:endParaRPr sz="17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600"/>
              </a:spcBef>
              <a:spcAft>
                <a:spcPts val="1200"/>
              </a:spcAft>
              <a:buSzPts val="1800"/>
              <a:buNone/>
            </a:pPr>
            <a:endParaRPr/>
          </a:p>
        </p:txBody>
      </p:sp>
    </p:spTree>
    <p:extLst>
      <p:ext uri="{BB962C8B-B14F-4D97-AF65-F5344CB8AC3E}">
        <p14:creationId xmlns:p14="http://schemas.microsoft.com/office/powerpoint/2010/main" val="4053942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100" b="1">
                <a:solidFill>
                  <a:schemeClr val="dk1"/>
                </a:solidFill>
              </a:rPr>
              <a:t>COUNT Function</a:t>
            </a:r>
            <a:endParaRPr sz="2100" b="1">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
                <a:solidFill>
                  <a:schemeClr val="dk1"/>
                </a:solidFill>
              </a:rPr>
              <a:t>The count function returns the number of rows in the result. It does not count the null values.</a:t>
            </a:r>
            <a:endParaRPr>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a:solidFill>
                  <a:schemeClr val="dk1"/>
                </a:solidFill>
              </a:rPr>
              <a:t>Example: Write a query to return number of rows where salary &gt; 20000.</a:t>
            </a:r>
            <a:endParaRPr>
              <a:solidFill>
                <a:schemeClr val="dk1"/>
              </a:solidFill>
            </a:endParaRPr>
          </a:p>
          <a:p>
            <a:pPr marL="139700" marR="139700" lvl="0" indent="0" algn="l" rtl="0">
              <a:lnSpc>
                <a:spcPct val="115000"/>
              </a:lnSpc>
              <a:spcBef>
                <a:spcPts val="80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Select COUNT(*) from Employee where Salary &gt; 20000;</a:t>
            </a:r>
            <a:endParaRPr sz="1750">
              <a:solidFill>
                <a:schemeClr val="dk1"/>
              </a:solidFill>
              <a:highlight>
                <a:srgbClr val="EEEEEE"/>
              </a:highlight>
              <a:latin typeface="Courier New"/>
              <a:ea typeface="Courier New"/>
              <a:cs typeface="Courier New"/>
              <a:sym typeface="Courier New"/>
            </a:endParaRPr>
          </a:p>
          <a:p>
            <a:pPr marL="0" lvl="0" indent="0" algn="just" rtl="0">
              <a:lnSpc>
                <a:spcPct val="115000"/>
              </a:lnSpc>
              <a:spcBef>
                <a:spcPts val="600"/>
              </a:spcBef>
              <a:spcAft>
                <a:spcPts val="0"/>
              </a:spcAft>
              <a:buClr>
                <a:schemeClr val="dk1"/>
              </a:buClr>
              <a:buSzPts val="1100"/>
              <a:buFont typeface="Arial"/>
              <a:buNone/>
            </a:pPr>
            <a:r>
              <a:rPr lang="en">
                <a:solidFill>
                  <a:schemeClr val="dk1"/>
                </a:solidFill>
              </a:rPr>
              <a:t>Types −</a:t>
            </a:r>
            <a:endParaRPr>
              <a:solidFill>
                <a:schemeClr val="dk1"/>
              </a:solidFill>
            </a:endParaRPr>
          </a:p>
          <a:p>
            <a:pPr marL="457200" lvl="0" indent="-342900" algn="l" rtl="0">
              <a:lnSpc>
                <a:spcPct val="115000"/>
              </a:lnSpc>
              <a:spcBef>
                <a:spcPts val="800"/>
              </a:spcBef>
              <a:spcAft>
                <a:spcPts val="0"/>
              </a:spcAft>
              <a:buClr>
                <a:schemeClr val="dk1"/>
              </a:buClr>
              <a:buSzPts val="1800"/>
              <a:buChar char="●"/>
            </a:pPr>
            <a:r>
              <a:rPr lang="en">
                <a:solidFill>
                  <a:schemeClr val="dk1"/>
                </a:solidFill>
              </a:rPr>
              <a:t>COUNT(*): Counts all the number of rows of the table including null.</a:t>
            </a:r>
            <a:endParaRPr>
              <a:solidFill>
                <a:schemeClr val="dk1"/>
              </a:solidFill>
            </a:endParaRPr>
          </a:p>
          <a:p>
            <a:pPr marL="0" lvl="0" indent="0" algn="l" rtl="0">
              <a:lnSpc>
                <a:spcPct val="115000"/>
              </a:lnSpc>
              <a:spcBef>
                <a:spcPts val="400"/>
              </a:spcBef>
              <a:spcAft>
                <a:spcPts val="1200"/>
              </a:spcAft>
              <a:buSzPts val="1800"/>
              <a:buNone/>
            </a:pPr>
            <a:endParaRPr/>
          </a:p>
        </p:txBody>
      </p:sp>
    </p:spTree>
    <p:extLst>
      <p:ext uri="{BB962C8B-B14F-4D97-AF65-F5344CB8AC3E}">
        <p14:creationId xmlns:p14="http://schemas.microsoft.com/office/powerpoint/2010/main" val="3008975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b="1">
                <a:solidFill>
                  <a:schemeClr val="dk1"/>
                </a:solidFill>
              </a:rPr>
              <a:t>MAX Function</a:t>
            </a:r>
            <a:endParaRPr sz="2200" b="1">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 sz="1900">
                <a:solidFill>
                  <a:schemeClr val="dk1"/>
                </a:solidFill>
              </a:rPr>
              <a:t>The MAX function is used to find maximum value in the column that is supplied as a parameter. It can be used on any type of data.</a:t>
            </a:r>
            <a:endParaRPr sz="1900">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sz="1900">
                <a:solidFill>
                  <a:schemeClr val="dk1"/>
                </a:solidFill>
              </a:rPr>
              <a:t>Example − Write a query to find the maximum salary in employee table.</a:t>
            </a:r>
            <a:endParaRPr sz="1900">
              <a:solidFill>
                <a:schemeClr val="dk1"/>
              </a:solidFill>
            </a:endParaRPr>
          </a:p>
          <a:p>
            <a:pPr marL="139700" marR="139700" lvl="0" indent="0" algn="l" rtl="0">
              <a:lnSpc>
                <a:spcPct val="115000"/>
              </a:lnSpc>
              <a:spcBef>
                <a:spcPts val="800"/>
              </a:spcBef>
              <a:spcAft>
                <a:spcPts val="0"/>
              </a:spcAft>
              <a:buClr>
                <a:schemeClr val="dk1"/>
              </a:buClr>
              <a:buSzPts val="1100"/>
              <a:buFont typeface="Arial"/>
              <a:buNone/>
            </a:pPr>
            <a:r>
              <a:rPr lang="en" sz="1850">
                <a:solidFill>
                  <a:schemeClr val="dk1"/>
                </a:solidFill>
                <a:highlight>
                  <a:srgbClr val="EEEEEE"/>
                </a:highlight>
                <a:latin typeface="Courier New"/>
                <a:ea typeface="Courier New"/>
                <a:cs typeface="Courier New"/>
                <a:sym typeface="Courier New"/>
              </a:rPr>
              <a:t>Select MAX(salary) from Employee;</a:t>
            </a:r>
            <a:endParaRPr sz="18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600"/>
              </a:spcBef>
              <a:spcAft>
                <a:spcPts val="1200"/>
              </a:spcAft>
              <a:buSzPts val="1800"/>
              <a:buNone/>
            </a:pPr>
            <a:endParaRPr/>
          </a:p>
        </p:txBody>
      </p:sp>
    </p:spTree>
    <p:extLst>
      <p:ext uri="{BB962C8B-B14F-4D97-AF65-F5344CB8AC3E}">
        <p14:creationId xmlns:p14="http://schemas.microsoft.com/office/powerpoint/2010/main" val="2003311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300" b="1">
                <a:solidFill>
                  <a:schemeClr val="dk1"/>
                </a:solidFill>
              </a:rPr>
              <a:t>SUM Function</a:t>
            </a:r>
            <a:endParaRPr sz="2300" b="1">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 sz="2000">
                <a:solidFill>
                  <a:schemeClr val="dk1"/>
                </a:solidFill>
              </a:rPr>
              <a:t>This function sums up the values in the column supplied as a parameter.</a:t>
            </a:r>
            <a:endParaRPr sz="2000">
              <a:solidFill>
                <a:schemeClr val="dk1"/>
              </a:solidFill>
            </a:endParaRPr>
          </a:p>
          <a:p>
            <a:pPr marL="0" lvl="0" indent="0" algn="just" rtl="0">
              <a:lnSpc>
                <a:spcPct val="115000"/>
              </a:lnSpc>
              <a:spcBef>
                <a:spcPts val="800"/>
              </a:spcBef>
              <a:spcAft>
                <a:spcPts val="0"/>
              </a:spcAft>
              <a:buClr>
                <a:schemeClr val="dk1"/>
              </a:buClr>
              <a:buSzPts val="1100"/>
              <a:buFont typeface="Arial"/>
              <a:buNone/>
            </a:pPr>
            <a:r>
              <a:rPr lang="en" sz="2000">
                <a:solidFill>
                  <a:schemeClr val="dk1"/>
                </a:solidFill>
              </a:rPr>
              <a:t>Example: Write a query to get the total salary of employees.</a:t>
            </a:r>
            <a:endParaRPr sz="2000">
              <a:solidFill>
                <a:schemeClr val="dk1"/>
              </a:solidFill>
            </a:endParaRPr>
          </a:p>
          <a:p>
            <a:pPr marL="139700" marR="139700" lvl="0" indent="0" algn="l" rtl="0">
              <a:lnSpc>
                <a:spcPct val="115000"/>
              </a:lnSpc>
              <a:spcBef>
                <a:spcPts val="800"/>
              </a:spcBef>
              <a:spcAft>
                <a:spcPts val="0"/>
              </a:spcAft>
              <a:buClr>
                <a:schemeClr val="dk1"/>
              </a:buClr>
              <a:buSzPts val="1100"/>
              <a:buFont typeface="Arial"/>
              <a:buNone/>
            </a:pPr>
            <a:r>
              <a:rPr lang="en" sz="1950">
                <a:solidFill>
                  <a:schemeClr val="dk1"/>
                </a:solidFill>
                <a:highlight>
                  <a:srgbClr val="EEEEEE"/>
                </a:highlight>
                <a:latin typeface="Courier New"/>
                <a:ea typeface="Courier New"/>
                <a:cs typeface="Courier New"/>
                <a:sym typeface="Courier New"/>
              </a:rPr>
              <a:t>Select SUM(salary) from Employee;</a:t>
            </a:r>
            <a:endParaRPr sz="19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600"/>
              </a:spcBef>
              <a:spcAft>
                <a:spcPts val="1200"/>
              </a:spcAft>
              <a:buSzPts val="1800"/>
              <a:buNone/>
            </a:pPr>
            <a:endParaRPr/>
          </a:p>
        </p:txBody>
      </p:sp>
    </p:spTree>
    <p:extLst>
      <p:ext uri="{BB962C8B-B14F-4D97-AF65-F5344CB8AC3E}">
        <p14:creationId xmlns:p14="http://schemas.microsoft.com/office/powerpoint/2010/main" val="304349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14300" indent="0">
              <a:buNone/>
            </a:pPr>
            <a:r>
              <a:rPr lang="en-US" dirty="0"/>
              <a:t>Id    Name  Salary</a:t>
            </a:r>
          </a:p>
          <a:p>
            <a:pPr marL="114300" indent="0">
              <a:buNone/>
            </a:pPr>
            <a:r>
              <a:rPr lang="en-US" dirty="0"/>
              <a:t>-----------------------</a:t>
            </a:r>
          </a:p>
          <a:p>
            <a:pPr marL="114300" indent="0">
              <a:buNone/>
            </a:pPr>
            <a:r>
              <a:rPr lang="en-US" dirty="0"/>
              <a:t>1       A        80</a:t>
            </a:r>
          </a:p>
          <a:p>
            <a:pPr marL="114300" indent="0">
              <a:buNone/>
            </a:pPr>
            <a:r>
              <a:rPr lang="en-US" dirty="0"/>
              <a:t>2       B        40</a:t>
            </a:r>
          </a:p>
          <a:p>
            <a:pPr marL="114300" indent="0">
              <a:buNone/>
            </a:pPr>
            <a:r>
              <a:rPr lang="en-US" dirty="0"/>
              <a:t>3       C        60</a:t>
            </a:r>
          </a:p>
          <a:p>
            <a:pPr marL="114300" indent="0">
              <a:buNone/>
            </a:pPr>
            <a:r>
              <a:rPr lang="en-US" dirty="0"/>
              <a:t>4       D        70</a:t>
            </a:r>
          </a:p>
          <a:p>
            <a:pPr marL="114300" indent="0">
              <a:buNone/>
            </a:pPr>
            <a:r>
              <a:rPr lang="en-US" dirty="0"/>
              <a:t>5       E        60</a:t>
            </a:r>
          </a:p>
          <a:p>
            <a:pPr marL="114300" indent="0">
              <a:buNone/>
            </a:pPr>
            <a:r>
              <a:rPr lang="en-US" dirty="0"/>
              <a:t>6       F        Null</a:t>
            </a:r>
          </a:p>
        </p:txBody>
      </p:sp>
    </p:spTree>
    <p:extLst>
      <p:ext uri="{BB962C8B-B14F-4D97-AF65-F5344CB8AC3E}">
        <p14:creationId xmlns:p14="http://schemas.microsoft.com/office/powerpoint/2010/main" val="157513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body" idx="1"/>
          </p:nvPr>
        </p:nvSpPr>
        <p:spPr>
          <a:xfrm>
            <a:off x="311700" y="164387"/>
            <a:ext cx="8520600" cy="4404638"/>
          </a:xfrm>
          <a:prstGeom prst="rect">
            <a:avLst/>
          </a:prstGeom>
        </p:spPr>
        <p:txBody>
          <a:bodyPr spcFirstLastPara="1" wrap="square" lIns="91425" tIns="91425" rIns="91425" bIns="91425" anchor="t" anchorCtr="0">
            <a:normAutofit fontScale="25000" lnSpcReduction="20000"/>
          </a:bodyPr>
          <a:lstStyle/>
          <a:p>
            <a:pPr marL="342900" lvl="0" algn="just" rtl="0">
              <a:spcBef>
                <a:spcPts val="1200"/>
              </a:spcBef>
              <a:spcAft>
                <a:spcPts val="0"/>
              </a:spcAft>
              <a:buClr>
                <a:schemeClr val="dk1"/>
              </a:buClr>
              <a:buSzPts val="1100"/>
              <a:buFont typeface="Arial"/>
              <a:buAutoNum type="alphaLcPeriod"/>
            </a:pPr>
            <a:r>
              <a:rPr lang="en" sz="6400" b="1" dirty="0">
                <a:solidFill>
                  <a:srgbClr val="FF0000"/>
                </a:solidFill>
                <a:highlight>
                  <a:srgbClr val="FFFFFF"/>
                </a:highlight>
                <a:latin typeface="Roboto"/>
                <a:ea typeface="Roboto"/>
                <a:cs typeface="Roboto"/>
                <a:sym typeface="Roboto"/>
              </a:rPr>
              <a:t>CREATE: </a:t>
            </a:r>
            <a:r>
              <a:rPr lang="en" sz="6400" dirty="0">
                <a:solidFill>
                  <a:srgbClr val="FF0000"/>
                </a:solidFill>
                <a:highlight>
                  <a:srgbClr val="FFFFFF"/>
                </a:highlight>
                <a:latin typeface="Roboto"/>
                <a:ea typeface="Roboto"/>
                <a:cs typeface="Roboto"/>
                <a:sym typeface="Roboto"/>
              </a:rPr>
              <a:t> </a:t>
            </a:r>
            <a:r>
              <a:rPr lang="en" sz="6400" dirty="0">
                <a:solidFill>
                  <a:srgbClr val="333333"/>
                </a:solidFill>
                <a:highlight>
                  <a:srgbClr val="FFFFFF"/>
                </a:highlight>
                <a:latin typeface="Roboto"/>
                <a:ea typeface="Roboto"/>
                <a:cs typeface="Roboto"/>
                <a:sym typeface="Roboto"/>
              </a:rPr>
              <a:t>It is used to create a new database or new table in the database.</a:t>
            </a:r>
          </a:p>
          <a:p>
            <a:pPr marL="0" lvl="0" indent="0" algn="just" rtl="0">
              <a:spcBef>
                <a:spcPts val="1200"/>
              </a:spcBef>
              <a:spcAft>
                <a:spcPts val="0"/>
              </a:spcAft>
              <a:buClr>
                <a:schemeClr val="dk1"/>
              </a:buClr>
              <a:buSzPts val="1100"/>
              <a:buNone/>
            </a:pPr>
            <a:r>
              <a:rPr lang="en-US" sz="6400" dirty="0">
                <a:solidFill>
                  <a:srgbClr val="7030A0"/>
                </a:solidFill>
                <a:latin typeface="+mn-lt"/>
              </a:rPr>
              <a:t>Syntax for database creation :</a:t>
            </a:r>
          </a:p>
          <a:p>
            <a:endParaRPr lang="en-US" sz="6400" dirty="0">
              <a:solidFill>
                <a:schemeClr val="tx1"/>
              </a:solidFill>
              <a:latin typeface="+mn-lt"/>
            </a:endParaRPr>
          </a:p>
          <a:p>
            <a:pPr marL="114300" indent="0">
              <a:buNone/>
            </a:pPr>
            <a:r>
              <a:rPr lang="en-US" sz="6400" dirty="0">
                <a:solidFill>
                  <a:schemeClr val="tx1"/>
                </a:solidFill>
                <a:latin typeface="+mn-lt"/>
              </a:rPr>
              <a:t>CREATE DATABASE </a:t>
            </a:r>
            <a:r>
              <a:rPr lang="en-US" sz="6400" dirty="0" err="1">
                <a:solidFill>
                  <a:schemeClr val="tx1"/>
                </a:solidFill>
                <a:latin typeface="+mn-lt"/>
              </a:rPr>
              <a:t>DatabaseName</a:t>
            </a:r>
            <a:r>
              <a:rPr lang="en-US" sz="6400" dirty="0">
                <a:solidFill>
                  <a:schemeClr val="tx1"/>
                </a:solidFill>
                <a:latin typeface="+mn-lt"/>
              </a:rPr>
              <a:t>;</a:t>
            </a:r>
          </a:p>
          <a:p>
            <a:endParaRPr lang="en-US" sz="6400" dirty="0">
              <a:solidFill>
                <a:schemeClr val="tx1"/>
              </a:solidFill>
              <a:latin typeface="+mn-lt"/>
            </a:endParaRPr>
          </a:p>
          <a:p>
            <a:pPr marL="114300" indent="0">
              <a:buNone/>
            </a:pPr>
            <a:r>
              <a:rPr lang="en-US" sz="6400" dirty="0">
                <a:solidFill>
                  <a:srgbClr val="7030A0"/>
                </a:solidFill>
                <a:latin typeface="+mn-lt"/>
              </a:rPr>
              <a:t>Example</a:t>
            </a:r>
          </a:p>
          <a:p>
            <a:endParaRPr lang="en-US" sz="6400" dirty="0">
              <a:solidFill>
                <a:schemeClr val="tx1"/>
              </a:solidFill>
              <a:latin typeface="+mn-lt"/>
            </a:endParaRPr>
          </a:p>
          <a:p>
            <a:pPr marL="114300" indent="0">
              <a:buNone/>
            </a:pPr>
            <a:r>
              <a:rPr lang="en-US" sz="6400" dirty="0">
                <a:solidFill>
                  <a:schemeClr val="tx1"/>
                </a:solidFill>
                <a:latin typeface="+mn-lt"/>
              </a:rPr>
              <a:t>CREATE DATABASE Employee;</a:t>
            </a:r>
          </a:p>
          <a:p>
            <a:pPr marL="114300" indent="0">
              <a:buNone/>
            </a:pPr>
            <a:endParaRPr sz="6400"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6400" b="1" dirty="0">
                <a:solidFill>
                  <a:srgbClr val="333333"/>
                </a:solidFill>
                <a:highlight>
                  <a:srgbClr val="FFFFFF"/>
                </a:highlight>
                <a:latin typeface="Roboto"/>
                <a:ea typeface="Roboto"/>
                <a:cs typeface="Roboto"/>
                <a:sym typeface="Roboto"/>
              </a:rPr>
              <a:t>Syntax for table creation:</a:t>
            </a:r>
            <a:endParaRPr sz="6400" b="1" dirty="0">
              <a:solidFill>
                <a:srgbClr val="333333"/>
              </a:solidFill>
              <a:highlight>
                <a:srgbClr val="FFFFFF"/>
              </a:highlight>
              <a:latin typeface="Roboto"/>
              <a:ea typeface="Roboto"/>
              <a:cs typeface="Roboto"/>
              <a:sym typeface="Roboto"/>
            </a:endParaRPr>
          </a:p>
          <a:p>
            <a:pPr marL="457200" lvl="0" indent="-336550" algn="l" rtl="0">
              <a:lnSpc>
                <a:spcPct val="156250"/>
              </a:lnSpc>
              <a:spcBef>
                <a:spcPts val="1200"/>
              </a:spcBef>
              <a:spcAft>
                <a:spcPts val="0"/>
              </a:spcAft>
              <a:buClr>
                <a:schemeClr val="dk1"/>
              </a:buClr>
              <a:buSzPts val="1700"/>
              <a:buFont typeface="Roboto"/>
              <a:buAutoNum type="arabicPeriod"/>
            </a:pPr>
            <a:r>
              <a:rPr lang="en" sz="6400" dirty="0">
                <a:solidFill>
                  <a:schemeClr val="dk1"/>
                </a:solidFill>
                <a:latin typeface="Roboto"/>
                <a:ea typeface="Roboto"/>
                <a:cs typeface="Roboto"/>
                <a:sym typeface="Roboto"/>
              </a:rPr>
              <a:t>CREATE TABLE TABLE_NAME (COLUMN_NAME DATATYPES[,....]);  </a:t>
            </a:r>
            <a:endParaRPr sz="6400"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6400" b="1" dirty="0">
                <a:solidFill>
                  <a:srgbClr val="333333"/>
                </a:solidFill>
                <a:highlight>
                  <a:srgbClr val="FFFFFF"/>
                </a:highlight>
                <a:latin typeface="Roboto"/>
                <a:ea typeface="Roboto"/>
                <a:cs typeface="Roboto"/>
                <a:sym typeface="Roboto"/>
              </a:rPr>
              <a:t>Example:</a:t>
            </a:r>
            <a:endParaRPr sz="6400" b="1" dirty="0">
              <a:solidFill>
                <a:srgbClr val="333333"/>
              </a:solidFill>
              <a:highlight>
                <a:srgbClr val="FFFFFF"/>
              </a:highlight>
              <a:latin typeface="Roboto"/>
              <a:ea typeface="Roboto"/>
              <a:cs typeface="Roboto"/>
              <a:sym typeface="Roboto"/>
            </a:endParaRPr>
          </a:p>
          <a:p>
            <a:pPr marL="457200" lvl="0" indent="-304800" algn="l" rtl="0">
              <a:lnSpc>
                <a:spcPct val="156250"/>
              </a:lnSpc>
              <a:spcBef>
                <a:spcPts val="1200"/>
              </a:spcBef>
              <a:spcAft>
                <a:spcPts val="0"/>
              </a:spcAft>
              <a:buClr>
                <a:schemeClr val="dk1"/>
              </a:buClr>
              <a:buSzPts val="1200"/>
              <a:buFont typeface="Roboto"/>
              <a:buAutoNum type="arabicPeriod"/>
            </a:pPr>
            <a:r>
              <a:rPr lang="en" sz="6400" dirty="0">
                <a:solidFill>
                  <a:schemeClr val="dk1"/>
                </a:solidFill>
                <a:latin typeface="Roboto"/>
                <a:ea typeface="Roboto"/>
                <a:cs typeface="Roboto"/>
                <a:sym typeface="Roboto"/>
              </a:rPr>
              <a:t>CREATE TABLE EMPLOYEE(Name VARCHAR2(</a:t>
            </a:r>
            <a:r>
              <a:rPr lang="en" sz="6400" dirty="0">
                <a:solidFill>
                  <a:srgbClr val="C00000"/>
                </a:solidFill>
                <a:latin typeface="Roboto"/>
                <a:ea typeface="Roboto"/>
                <a:cs typeface="Roboto"/>
                <a:sym typeface="Roboto"/>
              </a:rPr>
              <a:t>20</a:t>
            </a:r>
            <a:r>
              <a:rPr lang="en" sz="6400" dirty="0">
                <a:solidFill>
                  <a:schemeClr val="dk1"/>
                </a:solidFill>
                <a:latin typeface="Roboto"/>
                <a:ea typeface="Roboto"/>
                <a:cs typeface="Roboto"/>
                <a:sym typeface="Roboto"/>
              </a:rPr>
              <a:t>), Email VARCHAR2(</a:t>
            </a:r>
            <a:r>
              <a:rPr lang="en" sz="6400" dirty="0">
                <a:solidFill>
                  <a:srgbClr val="C00000"/>
                </a:solidFill>
                <a:latin typeface="Roboto"/>
                <a:ea typeface="Roboto"/>
                <a:cs typeface="Roboto"/>
                <a:sym typeface="Roboto"/>
              </a:rPr>
              <a:t>100</a:t>
            </a:r>
            <a:r>
              <a:rPr lang="en" sz="6400" dirty="0">
                <a:solidFill>
                  <a:schemeClr val="dk1"/>
                </a:solidFill>
                <a:latin typeface="Roboto"/>
                <a:ea typeface="Roboto"/>
                <a:cs typeface="Roboto"/>
                <a:sym typeface="Roboto"/>
              </a:rPr>
              <a:t>), DOB DATE);  </a:t>
            </a:r>
            <a:endParaRPr sz="6400"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7109" y="551973"/>
            <a:ext cx="8520600" cy="3416400"/>
          </a:xfrm>
        </p:spPr>
        <p:txBody>
          <a:bodyPr/>
          <a:lstStyle/>
          <a:p>
            <a:endParaRPr lang="en-US" dirty="0"/>
          </a:p>
          <a:p>
            <a:endParaRPr lang="en-US" dirty="0"/>
          </a:p>
          <a:p>
            <a:endParaRPr lang="en-US" sz="2400" dirty="0"/>
          </a:p>
          <a:p>
            <a:r>
              <a:rPr lang="en-US" sz="2400" dirty="0"/>
              <a:t>Count(*): Returns total number of records .</a:t>
            </a:r>
            <a:r>
              <a:rPr lang="en-US" sz="2400" dirty="0" err="1"/>
              <a:t>i.e</a:t>
            </a:r>
            <a:r>
              <a:rPr lang="en-US" sz="2400" dirty="0"/>
              <a:t> 6.</a:t>
            </a:r>
          </a:p>
          <a:p>
            <a:r>
              <a:rPr lang="en-US" sz="2400" dirty="0"/>
              <a:t>Count(salary): Return number of Non Null values over the column salary. </a:t>
            </a:r>
            <a:r>
              <a:rPr lang="en-US" sz="2400" dirty="0" err="1"/>
              <a:t>i.e</a:t>
            </a:r>
            <a:r>
              <a:rPr lang="en-US" sz="2400" dirty="0"/>
              <a:t> 5.</a:t>
            </a:r>
          </a:p>
        </p:txBody>
      </p:sp>
    </p:spTree>
    <p:extLst>
      <p:ext uri="{BB962C8B-B14F-4D97-AF65-F5344CB8AC3E}">
        <p14:creationId xmlns:p14="http://schemas.microsoft.com/office/powerpoint/2010/main" val="2274522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50376"/>
            <a:ext cx="8520600" cy="4118499"/>
          </a:xfrm>
        </p:spPr>
        <p:txBody>
          <a:bodyPr/>
          <a:lstStyle/>
          <a:p>
            <a:r>
              <a:rPr lang="en-US" dirty="0">
                <a:solidFill>
                  <a:schemeClr val="tx1"/>
                </a:solidFill>
              </a:rPr>
              <a:t>Sum():</a:t>
            </a:r>
          </a:p>
          <a:p>
            <a:pPr marL="114300" indent="0">
              <a:buNone/>
            </a:pPr>
            <a:endParaRPr lang="en-US" dirty="0"/>
          </a:p>
          <a:p>
            <a:pPr marL="114300" indent="0">
              <a:buNone/>
            </a:pPr>
            <a:r>
              <a:rPr lang="en-US" sz="2400" dirty="0"/>
              <a:t>sum(salary):  Sum all Non Null values of Column salary i.e., 310</a:t>
            </a:r>
          </a:p>
        </p:txBody>
      </p:sp>
      <p:sp>
        <p:nvSpPr>
          <p:cNvPr id="4" name="Rectangle 3"/>
          <p:cNvSpPr/>
          <p:nvPr/>
        </p:nvSpPr>
        <p:spPr>
          <a:xfrm>
            <a:off x="477671" y="2566152"/>
            <a:ext cx="7942997" cy="1323439"/>
          </a:xfrm>
          <a:prstGeom prst="rect">
            <a:avLst/>
          </a:prstGeom>
        </p:spPr>
        <p:txBody>
          <a:bodyPr wrap="square">
            <a:spAutoFit/>
          </a:bodyPr>
          <a:lstStyle/>
          <a:p>
            <a:pPr marL="285750" indent="-285750">
              <a:buFont typeface="Arial" panose="020B0604020202020204" pitchFamily="34" charset="0"/>
              <a:buChar char="•"/>
            </a:pPr>
            <a:r>
              <a:rPr lang="en-US" sz="2000" dirty="0" err="1"/>
              <a:t>Avg</a:t>
            </a:r>
            <a:r>
              <a:rPr lang="en-US" sz="2000" dirty="0"/>
              <a:t>():</a:t>
            </a:r>
          </a:p>
          <a:p>
            <a:endParaRPr lang="en-US" sz="2000" dirty="0"/>
          </a:p>
          <a:p>
            <a:pPr marL="285750" indent="-285750">
              <a:buFont typeface="Arial" panose="020B0604020202020204" pitchFamily="34" charset="0"/>
              <a:buChar char="•"/>
            </a:pPr>
            <a:endParaRPr lang="en-US" sz="2000" dirty="0"/>
          </a:p>
          <a:p>
            <a:r>
              <a:rPr lang="en-US" sz="2000" dirty="0" err="1"/>
              <a:t>Avg</a:t>
            </a:r>
            <a:r>
              <a:rPr lang="en-US" sz="2000" dirty="0"/>
              <a:t>(salary) = Sum(salary) / count(salary) = 310/5</a:t>
            </a:r>
          </a:p>
        </p:txBody>
      </p:sp>
    </p:spTree>
    <p:extLst>
      <p:ext uri="{BB962C8B-B14F-4D97-AF65-F5344CB8AC3E}">
        <p14:creationId xmlns:p14="http://schemas.microsoft.com/office/powerpoint/2010/main" val="3958159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400" dirty="0">
                <a:highlight>
                  <a:srgbClr val="FFFFFF"/>
                </a:highlight>
              </a:rPr>
              <a:t> ORDER BY clause </a:t>
            </a:r>
            <a:endParaRPr sz="2400" dirty="0"/>
          </a:p>
        </p:txBody>
      </p:sp>
      <p:sp>
        <p:nvSpPr>
          <p:cNvPr id="91" name="Google Shape;91;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chemeClr val="dk1"/>
                </a:solidFill>
                <a:highlight>
                  <a:srgbClr val="FFFFFF"/>
                </a:highlight>
              </a:rPr>
              <a:t>The SQL ORDER BY clause is used to sort the data in ascending or descending order, based on one or more columns. Some databases sort the query results in an ascending order by default.</a:t>
            </a:r>
            <a:endParaRPr>
              <a:solidFill>
                <a:schemeClr val="dk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en" sz="2350">
                <a:solidFill>
                  <a:schemeClr val="dk1"/>
                </a:solidFill>
              </a:rPr>
              <a:t>Syntax</a:t>
            </a:r>
            <a:endParaRPr sz="2350">
              <a:solidFill>
                <a:schemeClr val="dk1"/>
              </a:solidFill>
            </a:endParaRPr>
          </a:p>
          <a:p>
            <a:pPr marL="25400" marR="25400" lvl="0" indent="0" algn="just" rtl="0">
              <a:lnSpc>
                <a:spcPct val="115000"/>
              </a:lnSpc>
              <a:spcBef>
                <a:spcPts val="600"/>
              </a:spcBef>
              <a:spcAft>
                <a:spcPts val="0"/>
              </a:spcAft>
              <a:buClr>
                <a:schemeClr val="dk1"/>
              </a:buClr>
              <a:buSzPts val="1100"/>
              <a:buFont typeface="Arial"/>
              <a:buNone/>
            </a:pPr>
            <a:r>
              <a:rPr lang="en">
                <a:solidFill>
                  <a:schemeClr val="dk1"/>
                </a:solidFill>
              </a:rPr>
              <a:t>The basic syntax of the ORDER BY clause is as follows −</a:t>
            </a:r>
            <a:endParaRPr>
              <a:solidFill>
                <a:schemeClr val="dk1"/>
              </a:solidFill>
            </a:endParaRPr>
          </a:p>
          <a:p>
            <a:pPr marL="0" lvl="0" indent="0" algn="l" rtl="0">
              <a:lnSpc>
                <a:spcPct val="115000"/>
              </a:lnSpc>
              <a:spcBef>
                <a:spcPts val="700"/>
              </a:spcBef>
              <a:spcAft>
                <a:spcPts val="0"/>
              </a:spcAft>
              <a:buSzPts val="1800"/>
              <a:buNone/>
            </a:pPr>
            <a:r>
              <a:rPr lang="en" sz="1750">
                <a:solidFill>
                  <a:schemeClr val="dk1"/>
                </a:solidFill>
                <a:highlight>
                  <a:srgbClr val="EEEEEE"/>
                </a:highlight>
                <a:latin typeface="Courier New"/>
                <a:ea typeface="Courier New"/>
                <a:cs typeface="Courier New"/>
                <a:sym typeface="Courier New"/>
              </a:rPr>
              <a:t>SELECT column-list </a:t>
            </a:r>
            <a:endParaRPr sz="17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1750">
                <a:solidFill>
                  <a:schemeClr val="dk1"/>
                </a:solidFill>
                <a:highlight>
                  <a:srgbClr val="EEEEEE"/>
                </a:highlight>
                <a:latin typeface="Courier New"/>
                <a:ea typeface="Courier New"/>
                <a:cs typeface="Courier New"/>
                <a:sym typeface="Courier New"/>
              </a:rPr>
              <a:t>FROM table_name </a:t>
            </a:r>
            <a:endParaRPr sz="17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1750">
                <a:solidFill>
                  <a:schemeClr val="dk1"/>
                </a:solidFill>
                <a:highlight>
                  <a:srgbClr val="EEEEEE"/>
                </a:highlight>
                <a:latin typeface="Courier New"/>
                <a:ea typeface="Courier New"/>
                <a:cs typeface="Courier New"/>
                <a:sym typeface="Courier New"/>
              </a:rPr>
              <a:t>[WHERE condition] </a:t>
            </a:r>
            <a:endParaRPr sz="175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120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[ORDER BY column1, column2, .. columnN] [ASC | DESC];</a:t>
            </a:r>
            <a:endParaRPr sz="175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0"/>
              </a:spcBef>
              <a:spcAft>
                <a:spcPts val="1200"/>
              </a:spcAft>
              <a:buSzPts val="1800"/>
              <a:buNone/>
            </a:pPr>
            <a:endParaRPr sz="1200">
              <a:solidFill>
                <a:schemeClr val="dk1"/>
              </a:solidFill>
              <a:highlight>
                <a:srgbClr val="FFFFFF"/>
              </a:highlight>
            </a:endParaRPr>
          </a:p>
        </p:txBody>
      </p:sp>
    </p:spTree>
    <p:extLst>
      <p:ext uri="{BB962C8B-B14F-4D97-AF65-F5344CB8AC3E}">
        <p14:creationId xmlns:p14="http://schemas.microsoft.com/office/powerpoint/2010/main" val="2642586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9"/>
          <p:cNvSpPr txBox="1">
            <a:spLocks noGrp="1"/>
          </p:cNvSpPr>
          <p:nvPr>
            <p:ph type="body" idx="1"/>
          </p:nvPr>
        </p:nvSpPr>
        <p:spPr>
          <a:xfrm>
            <a:off x="311700" y="103750"/>
            <a:ext cx="8520600" cy="44046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1800"/>
              </a:spcBef>
              <a:spcAft>
                <a:spcPts val="0"/>
              </a:spcAft>
              <a:buClr>
                <a:schemeClr val="dk1"/>
              </a:buClr>
              <a:buSzPts val="1100"/>
              <a:buFont typeface="Arial"/>
              <a:buNone/>
            </a:pPr>
            <a:r>
              <a:rPr lang="en" sz="6400" dirty="0">
                <a:solidFill>
                  <a:schemeClr val="dk1"/>
                </a:solidFill>
              </a:rPr>
              <a:t>Example</a:t>
            </a:r>
            <a:endParaRPr sz="6400" dirty="0">
              <a:solidFill>
                <a:schemeClr val="dk1"/>
              </a:solidFill>
            </a:endParaRPr>
          </a:p>
          <a:p>
            <a:pPr marL="25400" marR="25400" lvl="0" indent="0" algn="just" rtl="0">
              <a:lnSpc>
                <a:spcPct val="115000"/>
              </a:lnSpc>
              <a:spcBef>
                <a:spcPts val="600"/>
              </a:spcBef>
              <a:spcAft>
                <a:spcPts val="0"/>
              </a:spcAft>
              <a:buClr>
                <a:schemeClr val="dk1"/>
              </a:buClr>
              <a:buSzPts val="1100"/>
              <a:buFont typeface="Arial"/>
              <a:buNone/>
            </a:pPr>
            <a:r>
              <a:rPr lang="en" sz="6400" dirty="0">
                <a:solidFill>
                  <a:schemeClr val="dk1"/>
                </a:solidFill>
              </a:rPr>
              <a:t>Consider the CUSTOMERS table having the following records −</a:t>
            </a:r>
            <a:endParaRPr sz="6400" dirty="0">
              <a:solidFill>
                <a:schemeClr val="dk1"/>
              </a:solidFill>
            </a:endParaRPr>
          </a:p>
          <a:p>
            <a:pPr marL="0" lvl="0" indent="0" algn="l" rtl="0">
              <a:lnSpc>
                <a:spcPct val="115000"/>
              </a:lnSpc>
              <a:spcBef>
                <a:spcPts val="7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ID | NAME     | AGE | ADDRESS   | SALARY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1 | Ramesh   |  32 | Ahmedabad |  2000.00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2 | Khilan   |  25 | Delhi     |  1500.00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3 | kaushik  |  23 | Kota      |  2000.00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4 | Chaitali |  25 | Mumbai    |  6500.00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5 | Hardik   |  27 | Bhopal    |  8500.00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6 | Komal    |  22 | MP        |  4500.00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6400" dirty="0">
                <a:solidFill>
                  <a:schemeClr val="dk1"/>
                </a:solidFill>
                <a:highlight>
                  <a:srgbClr val="EEEEEE"/>
                </a:highlight>
                <a:latin typeface="Courier New"/>
                <a:ea typeface="Courier New"/>
                <a:cs typeface="Courier New"/>
                <a:sym typeface="Courier New"/>
              </a:rPr>
              <a:t>|  7 | Muffy    |  24 | Indore    | 10000.00 |</a:t>
            </a:r>
            <a:endParaRPr sz="6400" dirty="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1200"/>
              </a:spcBef>
              <a:spcAft>
                <a:spcPts val="0"/>
              </a:spcAft>
              <a:buClr>
                <a:schemeClr val="dk1"/>
              </a:buClr>
              <a:buSzPts val="1100"/>
              <a:buFont typeface="Arial"/>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0"/>
              </a:spcBef>
              <a:spcAft>
                <a:spcPts val="1200"/>
              </a:spcAft>
              <a:buSzPts val="1800"/>
              <a:buNone/>
            </a:pPr>
            <a:endParaRPr dirty="0"/>
          </a:p>
        </p:txBody>
      </p:sp>
    </p:spTree>
    <p:extLst>
      <p:ext uri="{BB962C8B-B14F-4D97-AF65-F5344CB8AC3E}">
        <p14:creationId xmlns:p14="http://schemas.microsoft.com/office/powerpoint/2010/main" val="4236737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0"/>
          <p:cNvSpPr txBox="1">
            <a:spLocks noGrp="1"/>
          </p:cNvSpPr>
          <p:nvPr>
            <p:ph type="body" idx="1"/>
          </p:nvPr>
        </p:nvSpPr>
        <p:spPr>
          <a:xfrm>
            <a:off x="311700" y="0"/>
            <a:ext cx="8520600" cy="45603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2000" dirty="0">
                <a:solidFill>
                  <a:schemeClr val="dk1"/>
                </a:solidFill>
                <a:highlight>
                  <a:srgbClr val="EEEEEE"/>
                </a:highlight>
                <a:latin typeface="Courier New"/>
                <a:ea typeface="Courier New"/>
                <a:cs typeface="Courier New"/>
                <a:sym typeface="Courier New"/>
              </a:rPr>
              <a:t>SQL&gt; SELECT * FROM CUSTOMERS</a:t>
            </a:r>
            <a:endParaRPr sz="2000" dirty="0">
              <a:solidFill>
                <a:schemeClr val="dk1"/>
              </a:solidFill>
              <a:highlight>
                <a:srgbClr val="EEEEEE"/>
              </a:highlight>
              <a:latin typeface="Courier New"/>
              <a:ea typeface="Courier New"/>
              <a:cs typeface="Courier New"/>
              <a:sym typeface="Courier New"/>
            </a:endParaRPr>
          </a:p>
          <a:p>
            <a:pPr marL="50800" marR="50800" lvl="0" indent="0" algn="l" rtl="0">
              <a:lnSpc>
                <a:spcPct val="95000"/>
              </a:lnSpc>
              <a:spcBef>
                <a:spcPts val="1200"/>
              </a:spcBef>
              <a:spcAft>
                <a:spcPts val="0"/>
              </a:spcAft>
              <a:buClr>
                <a:schemeClr val="dk1"/>
              </a:buClr>
              <a:buSzPts val="935"/>
              <a:buFont typeface="Arial"/>
              <a:buNone/>
            </a:pPr>
            <a:r>
              <a:rPr lang="en" sz="2000" dirty="0">
                <a:solidFill>
                  <a:schemeClr val="dk1"/>
                </a:solidFill>
                <a:highlight>
                  <a:srgbClr val="EEEEEE"/>
                </a:highlight>
                <a:latin typeface="Courier New"/>
                <a:ea typeface="Courier New"/>
                <a:cs typeface="Courier New"/>
                <a:sym typeface="Courier New"/>
              </a:rPr>
              <a:t>   ORDER BY NAME;</a:t>
            </a:r>
            <a:endParaRPr sz="2000"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0"/>
              </a:spcBef>
              <a:spcAft>
                <a:spcPts val="0"/>
              </a:spcAft>
              <a:buSzPts val="935"/>
              <a:buNone/>
            </a:pPr>
            <a:endParaRPr sz="1729" dirty="0"/>
          </a:p>
          <a:p>
            <a:pPr marL="25400" marR="25400" lvl="0" indent="0" algn="just" rtl="0">
              <a:lnSpc>
                <a:spcPct val="95000"/>
              </a:lnSpc>
              <a:spcBef>
                <a:spcPts val="1200"/>
              </a:spcBef>
              <a:spcAft>
                <a:spcPts val="0"/>
              </a:spcAft>
              <a:buClr>
                <a:schemeClr val="dk1"/>
              </a:buClr>
              <a:buSzPts val="935"/>
              <a:buFont typeface="Arial"/>
              <a:buNone/>
            </a:pPr>
            <a:r>
              <a:rPr lang="en" sz="1220" dirty="0">
                <a:solidFill>
                  <a:schemeClr val="dk1"/>
                </a:solidFill>
              </a:rPr>
              <a:t>This would produce the following result −</a:t>
            </a:r>
            <a:endParaRPr sz="1220" dirty="0">
              <a:solidFill>
                <a:schemeClr val="dk1"/>
              </a:solidFill>
            </a:endParaRPr>
          </a:p>
          <a:p>
            <a:pPr marL="0" lvl="0" indent="0" algn="l" rtl="0">
              <a:lnSpc>
                <a:spcPct val="95000"/>
              </a:lnSpc>
              <a:spcBef>
                <a:spcPts val="7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ID | NAME     | AGE | ADDRESS   |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4 | Chaitali |  25 | Mumbai    |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5 | Hardik   |  27 | Bhopal    |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3 | kaushik  |  23 | Kota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2 | Khilan   |  25 | Delhi     |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6 | Komal    |  22 | MP        |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7 | Muffy    |  24 | Indore    |</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1200"/>
              </a:spcBef>
              <a:spcAft>
                <a:spcPts val="0"/>
              </a:spcAft>
              <a:buSzPts val="935"/>
              <a:buNone/>
            </a:pPr>
            <a:r>
              <a:rPr lang="en" sz="1177" dirty="0">
                <a:solidFill>
                  <a:schemeClr val="dk1"/>
                </a:solidFill>
                <a:highlight>
                  <a:srgbClr val="EEEEEE"/>
                </a:highlight>
                <a:latin typeface="Courier New"/>
                <a:ea typeface="Courier New"/>
                <a:cs typeface="Courier New"/>
                <a:sym typeface="Courier New"/>
              </a:rPr>
              <a:t>|  1 | Ramesh   |  32 | Ahmedabad |  </a:t>
            </a:r>
            <a:endParaRPr sz="1177" dirty="0">
              <a:solidFill>
                <a:schemeClr val="dk1"/>
              </a:solidFill>
              <a:highlight>
                <a:srgbClr val="EEEEEE"/>
              </a:highlight>
              <a:latin typeface="Courier New"/>
              <a:ea typeface="Courier New"/>
              <a:cs typeface="Courier New"/>
              <a:sym typeface="Courier New"/>
            </a:endParaRPr>
          </a:p>
          <a:p>
            <a:pPr marL="139700" marR="139700" lvl="0" indent="0" algn="l" rtl="0">
              <a:lnSpc>
                <a:spcPct val="95000"/>
              </a:lnSpc>
              <a:spcBef>
                <a:spcPts val="1200"/>
              </a:spcBef>
              <a:spcAft>
                <a:spcPts val="0"/>
              </a:spcAft>
              <a:buClr>
                <a:schemeClr val="dk1"/>
              </a:buClr>
              <a:buSzPts val="935"/>
              <a:buFont typeface="Arial"/>
              <a:buNone/>
            </a:pPr>
            <a:r>
              <a:rPr lang="en" sz="1177" dirty="0">
                <a:solidFill>
                  <a:schemeClr val="dk1"/>
                </a:solidFill>
                <a:highlight>
                  <a:srgbClr val="EEEEEE"/>
                </a:highlight>
                <a:latin typeface="Courier New"/>
                <a:ea typeface="Courier New"/>
                <a:cs typeface="Courier New"/>
                <a:sym typeface="Courier New"/>
              </a:rPr>
              <a:t>+----+----------+-----+-----------+----------+</a:t>
            </a:r>
            <a:endParaRPr sz="1177" dirty="0">
              <a:solidFill>
                <a:schemeClr val="dk1"/>
              </a:solidFill>
              <a:highlight>
                <a:srgbClr val="EEEEEE"/>
              </a:highlight>
              <a:latin typeface="Courier New"/>
              <a:ea typeface="Courier New"/>
              <a:cs typeface="Courier New"/>
              <a:sym typeface="Courier New"/>
            </a:endParaRPr>
          </a:p>
          <a:p>
            <a:pPr marL="0" lvl="0" indent="0" algn="l" rtl="0">
              <a:lnSpc>
                <a:spcPct val="95000"/>
              </a:lnSpc>
              <a:spcBef>
                <a:spcPts val="0"/>
              </a:spcBef>
              <a:spcAft>
                <a:spcPts val="1200"/>
              </a:spcAft>
              <a:buSzPts val="935"/>
              <a:buNone/>
            </a:pPr>
            <a:endParaRPr sz="1729" dirty="0"/>
          </a:p>
        </p:txBody>
      </p:sp>
    </p:spTree>
    <p:extLst>
      <p:ext uri="{BB962C8B-B14F-4D97-AF65-F5344CB8AC3E}">
        <p14:creationId xmlns:p14="http://schemas.microsoft.com/office/powerpoint/2010/main" val="1883995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1"/>
          <p:cNvSpPr txBox="1"/>
          <p:nvPr/>
        </p:nvSpPr>
        <p:spPr>
          <a:xfrm>
            <a:off x="172899" y="682899"/>
            <a:ext cx="8138587" cy="435398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SQL&gt; SELECT * FROM CUSTOMERS</a:t>
            </a:r>
            <a:endParaRPr sz="1800" b="0" i="0" u="none" strike="noStrike" cap="none" dirty="0">
              <a:solidFill>
                <a:schemeClr val="dk1"/>
              </a:solidFill>
              <a:highlight>
                <a:srgbClr val="EEEEEE"/>
              </a:highlight>
              <a:latin typeface="Courier New"/>
              <a:ea typeface="Courier New"/>
              <a:cs typeface="Courier New"/>
              <a:sym typeface="Courier New"/>
            </a:endParaRPr>
          </a:p>
          <a:p>
            <a:pPr marL="50800" marR="50800" lvl="0" indent="0" algn="l" rtl="0">
              <a:lnSpc>
                <a:spcPct val="115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ORDER BY NAME DESC;</a:t>
            </a:r>
            <a:endParaRPr sz="1800" b="0" i="0" u="none" strike="noStrike" cap="none" dirty="0">
              <a:solidFill>
                <a:schemeClr val="dk1"/>
              </a:solidFill>
              <a:highlight>
                <a:srgbClr val="EEEEEE"/>
              </a:highlight>
              <a:latin typeface="Courier New"/>
              <a:ea typeface="Courier New"/>
              <a:cs typeface="Courier New"/>
              <a:sym typeface="Courier New"/>
            </a:endParaRPr>
          </a:p>
          <a:p>
            <a:pPr marL="25400" marR="25400" lvl="0" indent="0" algn="just" rtl="0">
              <a:lnSpc>
                <a:spcPct val="115000"/>
              </a:lnSpc>
              <a:spcBef>
                <a:spcPts val="600"/>
              </a:spcBef>
              <a:spcAft>
                <a:spcPts val="0"/>
              </a:spcAft>
              <a:buClr>
                <a:srgbClr val="000000"/>
              </a:buClr>
              <a:buSzPts val="1200"/>
              <a:buFont typeface="Arial"/>
              <a:buNone/>
            </a:pPr>
            <a:r>
              <a:rPr lang="en" sz="1800" b="0" i="0" u="none" strike="noStrike" cap="none" dirty="0">
                <a:solidFill>
                  <a:schemeClr val="dk1"/>
                </a:solidFill>
                <a:sym typeface="Arial"/>
              </a:rPr>
              <a:t>This would produce the following result −</a:t>
            </a:r>
            <a:endParaRPr sz="1800" b="0" i="0" u="none" strike="noStrike" cap="none" dirty="0">
              <a:solidFill>
                <a:schemeClr val="dk1"/>
              </a:solidFill>
              <a:sym typeface="Arial"/>
            </a:endParaRPr>
          </a:p>
          <a:p>
            <a:pPr marL="0" marR="0" lvl="0" indent="0" algn="l" rtl="0">
              <a:lnSpc>
                <a:spcPct val="100000"/>
              </a:lnSpc>
              <a:spcBef>
                <a:spcPts val="70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ID | NAME     | AGE | ADDRESS   | SALARY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1 | Ramesh   |  32 | Ahmedabad |  2000.00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7 | Muffy    |  24 | Indore    | 10000.00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6 | Komal    |  22 | MP        |  4500.00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2 | Khilan   |  25 | Delhi     |  1500.00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3 | kaushik  |  23 | Kota      |  2000.00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5 | Hardik   |  27 | Bhopal    |  8500.00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  4 | Chaitali |  25 | Mumbai    |  6500.00 |</a:t>
            </a:r>
            <a:endParaRPr sz="1800" b="0" i="0" u="none" strike="noStrike" cap="none" dirty="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0"/>
              </a:spcBef>
              <a:spcAft>
                <a:spcPts val="0"/>
              </a:spcAft>
              <a:buClr>
                <a:srgbClr val="000000"/>
              </a:buClr>
              <a:buSzPts val="1150"/>
              <a:buFont typeface="Arial"/>
              <a:buNone/>
            </a:pPr>
            <a:r>
              <a:rPr lang="en" sz="1800" b="0" i="0" u="none" strike="noStrike" cap="none" dirty="0">
                <a:solidFill>
                  <a:schemeClr val="dk1"/>
                </a:solidFill>
                <a:highlight>
                  <a:srgbClr val="EEEEEE"/>
                </a:highlight>
                <a:latin typeface="Courier New"/>
                <a:ea typeface="Courier New"/>
                <a:cs typeface="Courier New"/>
                <a:sym typeface="Courier New"/>
              </a:rPr>
              <a:t>+----+----------+-----+-----------+----------+</a:t>
            </a:r>
            <a:endParaRPr sz="1800" b="0" i="0" u="none" strike="noStrike" cap="none" dirty="0">
              <a:solidFill>
                <a:schemeClr val="dk1"/>
              </a:solidFill>
              <a:highlight>
                <a:srgbClr val="EEEEEE"/>
              </a:highlight>
              <a:latin typeface="Courier New"/>
              <a:ea typeface="Courier New"/>
              <a:cs typeface="Courier New"/>
              <a:sym typeface="Courier New"/>
            </a:endParaRPr>
          </a:p>
        </p:txBody>
      </p:sp>
    </p:spTree>
    <p:extLst>
      <p:ext uri="{BB962C8B-B14F-4D97-AF65-F5344CB8AC3E}">
        <p14:creationId xmlns:p14="http://schemas.microsoft.com/office/powerpoint/2010/main" val="3160174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2"/>
          <p:cNvSpPr txBox="1">
            <a:spLocks noGrp="1"/>
          </p:cNvSpPr>
          <p:nvPr>
            <p:ph type="title"/>
          </p:nvPr>
        </p:nvSpPr>
        <p:spPr>
          <a:xfrm>
            <a:off x="352643" y="144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800" b="1" dirty="0">
                <a:highlight>
                  <a:srgbClr val="FFFFFF"/>
                </a:highlight>
              </a:rPr>
              <a:t>GROUP BY clause</a:t>
            </a:r>
            <a:endParaRPr sz="1800" b="1" dirty="0"/>
          </a:p>
        </p:txBody>
      </p:sp>
      <p:sp>
        <p:nvSpPr>
          <p:cNvPr id="112" name="Google Shape;112;p12"/>
          <p:cNvSpPr txBox="1">
            <a:spLocks noGrp="1"/>
          </p:cNvSpPr>
          <p:nvPr>
            <p:ph type="body" idx="1"/>
          </p:nvPr>
        </p:nvSpPr>
        <p:spPr>
          <a:xfrm>
            <a:off x="311699" y="736979"/>
            <a:ext cx="8641231" cy="3831896"/>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0"/>
              </a:spcAft>
              <a:buSzPts val="1800"/>
              <a:buNone/>
            </a:pPr>
            <a:r>
              <a:rPr lang="en" sz="3800" dirty="0">
                <a:solidFill>
                  <a:schemeClr val="dk1"/>
                </a:solidFill>
                <a:highlight>
                  <a:srgbClr val="FFFFFF"/>
                </a:highlight>
              </a:rPr>
              <a:t>The SQL GROUP BY clause is used in collaboration with the SELECT statement to arrange identical data into groups. This GROUP BY clause follows the WHERE clause in a SELECT statement and precedes the ORDER BY clause.</a:t>
            </a:r>
            <a:endParaRPr sz="3800" dirty="0">
              <a:solidFill>
                <a:schemeClr val="dk1"/>
              </a:solidFill>
              <a:highlight>
                <a:srgbClr val="FFFFFF"/>
              </a:highlight>
            </a:endParaRPr>
          </a:p>
          <a:p>
            <a:pPr marL="0" lvl="0" indent="0" algn="l" rtl="0">
              <a:lnSpc>
                <a:spcPct val="115000"/>
              </a:lnSpc>
              <a:spcBef>
                <a:spcPts val="1200"/>
              </a:spcBef>
              <a:spcAft>
                <a:spcPts val="0"/>
              </a:spcAft>
              <a:buSzPts val="1800"/>
              <a:buNone/>
            </a:pPr>
            <a:endParaRPr sz="3800" dirty="0">
              <a:solidFill>
                <a:schemeClr val="dk1"/>
              </a:solidFill>
              <a:highlight>
                <a:srgbClr val="FFFFFF"/>
              </a:highlight>
            </a:endParaRPr>
          </a:p>
          <a:p>
            <a:pPr marL="0" lvl="0" indent="0" algn="l" rtl="0">
              <a:lnSpc>
                <a:spcPct val="115000"/>
              </a:lnSpc>
              <a:spcBef>
                <a:spcPts val="1200"/>
              </a:spcBef>
              <a:spcAft>
                <a:spcPts val="0"/>
              </a:spcAft>
              <a:buSzPts val="1800"/>
              <a:buNone/>
            </a:pPr>
            <a:endParaRPr sz="3800" dirty="0">
              <a:solidFill>
                <a:schemeClr val="dk1"/>
              </a:solidFill>
              <a:highlight>
                <a:srgbClr val="FFFFFF"/>
              </a:highlight>
            </a:endParaRPr>
          </a:p>
          <a:p>
            <a:pPr marL="0" lvl="0" indent="0" algn="l" rtl="0">
              <a:lnSpc>
                <a:spcPct val="115000"/>
              </a:lnSpc>
              <a:spcBef>
                <a:spcPts val="1200"/>
              </a:spcBef>
              <a:spcAft>
                <a:spcPts val="0"/>
              </a:spcAft>
              <a:buSzPts val="1800"/>
              <a:buNone/>
            </a:pPr>
            <a:r>
              <a:rPr lang="en" sz="3800" dirty="0">
                <a:solidFill>
                  <a:schemeClr val="dk1"/>
                </a:solidFill>
                <a:highlight>
                  <a:srgbClr val="EEEEEE"/>
                </a:highlight>
                <a:latin typeface="Courier New"/>
                <a:ea typeface="Courier New"/>
                <a:cs typeface="Courier New"/>
                <a:sym typeface="Courier New"/>
              </a:rPr>
              <a:t>SELECT column1, column2</a:t>
            </a:r>
            <a:endParaRPr sz="38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3800" dirty="0">
                <a:solidFill>
                  <a:schemeClr val="dk1"/>
                </a:solidFill>
                <a:highlight>
                  <a:srgbClr val="EEEEEE"/>
                </a:highlight>
                <a:latin typeface="Courier New"/>
                <a:ea typeface="Courier New"/>
                <a:cs typeface="Courier New"/>
                <a:sym typeface="Courier New"/>
              </a:rPr>
              <a:t>FROM table_name</a:t>
            </a:r>
            <a:endParaRPr sz="38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3800" dirty="0">
                <a:solidFill>
                  <a:schemeClr val="dk1"/>
                </a:solidFill>
                <a:highlight>
                  <a:srgbClr val="EEEEEE"/>
                </a:highlight>
                <a:latin typeface="Courier New"/>
                <a:ea typeface="Courier New"/>
                <a:cs typeface="Courier New"/>
                <a:sym typeface="Courier New"/>
              </a:rPr>
              <a:t>WHERE [ conditions ]</a:t>
            </a:r>
            <a:endParaRPr sz="38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3800" dirty="0">
                <a:solidFill>
                  <a:schemeClr val="dk1"/>
                </a:solidFill>
                <a:highlight>
                  <a:srgbClr val="EEEEEE"/>
                </a:highlight>
                <a:latin typeface="Courier New"/>
                <a:ea typeface="Courier New"/>
                <a:cs typeface="Courier New"/>
                <a:sym typeface="Courier New"/>
              </a:rPr>
              <a:t>GROUP BY column1, column2</a:t>
            </a:r>
            <a:endParaRPr sz="3800" dirty="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1200"/>
              </a:spcBef>
              <a:spcAft>
                <a:spcPts val="0"/>
              </a:spcAft>
              <a:buClr>
                <a:schemeClr val="dk1"/>
              </a:buClr>
              <a:buSzPts val="1100"/>
              <a:buFont typeface="Arial"/>
              <a:buNone/>
            </a:pPr>
            <a:r>
              <a:rPr lang="en" sz="3800" dirty="0">
                <a:solidFill>
                  <a:schemeClr val="dk1"/>
                </a:solidFill>
                <a:highlight>
                  <a:srgbClr val="EEEEEE"/>
                </a:highlight>
                <a:latin typeface="Courier New"/>
                <a:ea typeface="Courier New"/>
                <a:cs typeface="Courier New"/>
                <a:sym typeface="Courier New"/>
              </a:rPr>
              <a:t>ORDER BY column1</a:t>
            </a:r>
            <a:endParaRPr sz="38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0"/>
              </a:spcBef>
              <a:spcAft>
                <a:spcPts val="1200"/>
              </a:spcAft>
              <a:buSzPts val="1800"/>
              <a:buNone/>
            </a:pPr>
            <a:endParaRPr sz="1200" dirty="0">
              <a:solidFill>
                <a:schemeClr val="dk1"/>
              </a:solidFill>
              <a:highlight>
                <a:srgbClr val="FFFFFF"/>
              </a:highlight>
            </a:endParaRPr>
          </a:p>
        </p:txBody>
      </p:sp>
    </p:spTree>
    <p:extLst>
      <p:ext uri="{BB962C8B-B14F-4D97-AF65-F5344CB8AC3E}">
        <p14:creationId xmlns:p14="http://schemas.microsoft.com/office/powerpoint/2010/main" val="281694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3"/>
          <p:cNvSpPr txBox="1">
            <a:spLocks noGrp="1"/>
          </p:cNvSpPr>
          <p:nvPr>
            <p:ph type="body" idx="1"/>
          </p:nvPr>
        </p:nvSpPr>
        <p:spPr>
          <a:xfrm>
            <a:off x="175223" y="101920"/>
            <a:ext cx="8520600" cy="4344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1800"/>
              </a:spcBef>
              <a:spcAft>
                <a:spcPts val="0"/>
              </a:spcAft>
              <a:buClr>
                <a:schemeClr val="dk1"/>
              </a:buClr>
              <a:buSzPct val="62857"/>
              <a:buFont typeface="Arial"/>
              <a:buNone/>
            </a:pPr>
            <a:r>
              <a:rPr lang="en" sz="6400" dirty="0">
                <a:solidFill>
                  <a:schemeClr val="dk1"/>
                </a:solidFill>
              </a:rPr>
              <a:t>Example</a:t>
            </a:r>
            <a:endParaRPr sz="6400" dirty="0">
              <a:solidFill>
                <a:schemeClr val="dk1"/>
              </a:solidFill>
            </a:endParaRPr>
          </a:p>
          <a:p>
            <a:pPr marL="25400" marR="25400" lvl="0" indent="0" algn="just" rtl="0">
              <a:lnSpc>
                <a:spcPct val="115000"/>
              </a:lnSpc>
              <a:spcBef>
                <a:spcPts val="600"/>
              </a:spcBef>
              <a:spcAft>
                <a:spcPts val="0"/>
              </a:spcAft>
              <a:buClr>
                <a:schemeClr val="dk1"/>
              </a:buClr>
              <a:buSzPct val="91666"/>
              <a:buFont typeface="Arial"/>
              <a:buNone/>
            </a:pPr>
            <a:r>
              <a:rPr lang="en" sz="6400" dirty="0">
                <a:solidFill>
                  <a:schemeClr val="dk1"/>
                </a:solidFill>
              </a:rPr>
              <a:t>Consider the CUSTOMERS table is having the following records −</a:t>
            </a:r>
            <a:endParaRPr sz="6400" dirty="0">
              <a:solidFill>
                <a:schemeClr val="dk1"/>
              </a:solidFill>
            </a:endParaRPr>
          </a:p>
          <a:p>
            <a:pPr marL="0" lvl="0" indent="0" algn="l" rtl="0">
              <a:lnSpc>
                <a:spcPct val="115000"/>
              </a:lnSpc>
              <a:spcBef>
                <a:spcPts val="7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ID | NAME     | AGE | ADDRESS   | SALARY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1 | Ramesh   |  32 | Ahmedabad |  2000.00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2 | Khilan   |  25 | Delhi     |  1500.00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3 | kaushik  |  23 | Kota      |  2000.00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4 | Chaitali |  25 | Mumbai    |  6500.00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5 | Hardik   |  27 | Bhopal    |  8500.00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6 | Komal    |  22 | MP        |  4500.00 |</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ct val="169212"/>
              <a:buNone/>
            </a:pPr>
            <a:r>
              <a:rPr lang="en" sz="6400" dirty="0">
                <a:solidFill>
                  <a:schemeClr val="dk1"/>
                </a:solidFill>
                <a:highlight>
                  <a:srgbClr val="EEEEEE"/>
                </a:highlight>
                <a:latin typeface="Courier New"/>
                <a:ea typeface="Courier New"/>
                <a:cs typeface="Courier New"/>
                <a:sym typeface="Courier New"/>
              </a:rPr>
              <a:t>|  7 | Muffy    |  24 | Indore    | 10000.00 |</a:t>
            </a:r>
            <a:endParaRPr sz="6400" dirty="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1200"/>
              </a:spcBef>
              <a:spcAft>
                <a:spcPts val="0"/>
              </a:spcAft>
              <a:buClr>
                <a:schemeClr val="dk1"/>
              </a:buClr>
              <a:buSzPct val="95652"/>
              <a:buFont typeface="Arial"/>
              <a:buNone/>
            </a:pPr>
            <a:r>
              <a:rPr lang="en" sz="6400" dirty="0">
                <a:solidFill>
                  <a:schemeClr val="dk1"/>
                </a:solidFill>
                <a:highlight>
                  <a:srgbClr val="EEEEEE"/>
                </a:highlight>
                <a:latin typeface="Courier New"/>
                <a:ea typeface="Courier New"/>
                <a:cs typeface="Courier New"/>
                <a:sym typeface="Courier New"/>
              </a:rPr>
              <a:t>+----+----------+-----+-----------+----------+</a:t>
            </a:r>
            <a:endParaRPr sz="6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0"/>
              </a:spcBef>
              <a:spcAft>
                <a:spcPts val="1200"/>
              </a:spcAft>
              <a:buSzPct val="108108"/>
              <a:buNone/>
            </a:pPr>
            <a:endParaRPr dirty="0"/>
          </a:p>
        </p:txBody>
      </p:sp>
    </p:spTree>
    <p:extLst>
      <p:ext uri="{BB962C8B-B14F-4D97-AF65-F5344CB8AC3E}">
        <p14:creationId xmlns:p14="http://schemas.microsoft.com/office/powerpoint/2010/main" val="2885128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body" idx="1"/>
          </p:nvPr>
        </p:nvSpPr>
        <p:spPr>
          <a:xfrm>
            <a:off x="338996" y="98293"/>
            <a:ext cx="8520600" cy="4361400"/>
          </a:xfrm>
          <a:prstGeom prst="rect">
            <a:avLst/>
          </a:prstGeom>
          <a:noFill/>
          <a:ln>
            <a:noFill/>
          </a:ln>
        </p:spPr>
        <p:txBody>
          <a:bodyPr spcFirstLastPara="1" wrap="square" lIns="91425" tIns="91425" rIns="91425" bIns="91425" anchor="t" anchorCtr="0">
            <a:noAutofit/>
          </a:bodyPr>
          <a:lstStyle/>
          <a:p>
            <a:pPr marL="25400" marR="25400" lvl="0" indent="0" algn="just" rtl="0">
              <a:lnSpc>
                <a:spcPct val="105000"/>
              </a:lnSpc>
              <a:spcBef>
                <a:spcPts val="600"/>
              </a:spcBef>
              <a:spcAft>
                <a:spcPts val="0"/>
              </a:spcAft>
              <a:buClr>
                <a:schemeClr val="dk1"/>
              </a:buClr>
              <a:buSzPts val="440"/>
              <a:buFont typeface="Arial"/>
              <a:buNone/>
            </a:pPr>
            <a:r>
              <a:rPr lang="en" sz="1600" dirty="0">
                <a:solidFill>
                  <a:schemeClr val="dk1"/>
                </a:solidFill>
              </a:rPr>
              <a:t>If you want to know the total amount of the salary on each customer, then the GROUP BY query would be as follows.</a:t>
            </a:r>
            <a:endParaRPr sz="1600" dirty="0">
              <a:solidFill>
                <a:schemeClr val="dk1"/>
              </a:solidFill>
            </a:endParaRPr>
          </a:p>
          <a:p>
            <a:pPr marL="0" lvl="0" indent="0" algn="l" rtl="0">
              <a:lnSpc>
                <a:spcPct val="105000"/>
              </a:lnSpc>
              <a:spcBef>
                <a:spcPts val="700"/>
              </a:spcBef>
              <a:spcAft>
                <a:spcPts val="0"/>
              </a:spcAft>
              <a:buSzPts val="440"/>
              <a:buNone/>
            </a:pPr>
            <a:r>
              <a:rPr lang="en" sz="1600" dirty="0">
                <a:solidFill>
                  <a:schemeClr val="dk1"/>
                </a:solidFill>
                <a:highlight>
                  <a:srgbClr val="EEEEEE"/>
                </a:highlight>
                <a:latin typeface="Courier New"/>
                <a:ea typeface="Courier New"/>
                <a:cs typeface="Courier New"/>
                <a:sym typeface="Courier New"/>
              </a:rPr>
              <a:t>SQL&gt; SELECT NAME, SUM(SALARY) FROM CUSTOMERS</a:t>
            </a:r>
            <a:endParaRPr sz="1600" dirty="0">
              <a:solidFill>
                <a:schemeClr val="dk1"/>
              </a:solidFill>
              <a:highlight>
                <a:srgbClr val="EEEEEE"/>
              </a:highlight>
              <a:latin typeface="Courier New"/>
              <a:ea typeface="Courier New"/>
              <a:cs typeface="Courier New"/>
              <a:sym typeface="Courier New"/>
            </a:endParaRPr>
          </a:p>
          <a:p>
            <a:pPr marL="25400" marR="25400" lvl="0" indent="0" algn="just">
              <a:lnSpc>
                <a:spcPct val="105000"/>
              </a:lnSpc>
              <a:spcBef>
                <a:spcPts val="600"/>
              </a:spcBef>
              <a:buClr>
                <a:schemeClr val="dk1"/>
              </a:buClr>
              <a:buSzPts val="440"/>
              <a:buNone/>
            </a:pPr>
            <a:r>
              <a:rPr lang="en" sz="1600" dirty="0">
                <a:solidFill>
                  <a:schemeClr val="dk1"/>
                </a:solidFill>
                <a:highlight>
                  <a:srgbClr val="EEEEEE"/>
                </a:highlight>
                <a:latin typeface="Courier New"/>
                <a:ea typeface="Courier New"/>
                <a:cs typeface="Courier New"/>
                <a:sym typeface="Courier New"/>
              </a:rPr>
              <a:t>   GROUP BY NAME;</a:t>
            </a:r>
          </a:p>
          <a:p>
            <a:pPr marL="25400" marR="25400" lvl="0" indent="0" algn="just">
              <a:lnSpc>
                <a:spcPct val="105000"/>
              </a:lnSpc>
              <a:spcBef>
                <a:spcPts val="600"/>
              </a:spcBef>
              <a:buClr>
                <a:schemeClr val="dk1"/>
              </a:buClr>
              <a:buSzPts val="440"/>
              <a:buNone/>
            </a:pPr>
            <a:r>
              <a:rPr lang="en" sz="1600" dirty="0">
                <a:solidFill>
                  <a:schemeClr val="dk1"/>
                </a:solidFill>
                <a:highlight>
                  <a:srgbClr val="EEEEEE"/>
                </a:highlight>
                <a:latin typeface="Courier New"/>
                <a:ea typeface="Courier New"/>
                <a:cs typeface="Courier New"/>
                <a:sym typeface="Courier New"/>
              </a:rPr>
              <a:t> </a:t>
            </a:r>
            <a:r>
              <a:rPr lang="en-US" sz="1600" dirty="0">
                <a:solidFill>
                  <a:schemeClr val="dk1"/>
                </a:solidFill>
              </a:rPr>
              <a:t>This would produce the following result −</a:t>
            </a:r>
          </a:p>
          <a:p>
            <a:pPr marL="0" lvl="0" indent="0">
              <a:lnSpc>
                <a:spcPct val="105000"/>
              </a:lnSpc>
              <a:spcBef>
                <a:spcPts val="700"/>
              </a:spcBef>
              <a:buSzPts val="440"/>
              <a:buNone/>
            </a:pPr>
            <a:r>
              <a:rPr lang="en-US" sz="1200" dirty="0">
                <a:solidFill>
                  <a:schemeClr val="dk1"/>
                </a:solidFill>
                <a:highlight>
                  <a:srgbClr val="EEEEEE"/>
                </a:highlight>
                <a:latin typeface="Courier New"/>
                <a:ea typeface="Courier New"/>
                <a:cs typeface="Courier New"/>
                <a:sym typeface="Courier New"/>
              </a:rPr>
              <a:t>+----------+-------------+</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NAME     | SUM(SALARY)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Chaitali</a:t>
            </a:r>
            <a:r>
              <a:rPr lang="en-US" sz="1200" dirty="0">
                <a:solidFill>
                  <a:schemeClr val="dk1"/>
                </a:solidFill>
                <a:highlight>
                  <a:srgbClr val="EEEEEE"/>
                </a:highlight>
                <a:latin typeface="Courier New"/>
                <a:ea typeface="Courier New"/>
                <a:cs typeface="Courier New"/>
                <a:sym typeface="Courier New"/>
              </a:rPr>
              <a:t> |     6500.00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Hardik</a:t>
            </a:r>
            <a:r>
              <a:rPr lang="en-US" sz="1200" dirty="0">
                <a:solidFill>
                  <a:schemeClr val="dk1"/>
                </a:solidFill>
                <a:highlight>
                  <a:srgbClr val="EEEEEE"/>
                </a:highlight>
                <a:latin typeface="Courier New"/>
                <a:ea typeface="Courier New"/>
                <a:cs typeface="Courier New"/>
                <a:sym typeface="Courier New"/>
              </a:rPr>
              <a:t>   |     8500.00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kaushik</a:t>
            </a:r>
            <a:r>
              <a:rPr lang="en-US" sz="1200" dirty="0">
                <a:solidFill>
                  <a:schemeClr val="dk1"/>
                </a:solidFill>
                <a:highlight>
                  <a:srgbClr val="EEEEEE"/>
                </a:highlight>
                <a:latin typeface="Courier New"/>
                <a:ea typeface="Courier New"/>
                <a:cs typeface="Courier New"/>
                <a:sym typeface="Courier New"/>
              </a:rPr>
              <a:t>  |     2000.00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Khilan</a:t>
            </a:r>
            <a:r>
              <a:rPr lang="en-US" sz="1200" dirty="0">
                <a:solidFill>
                  <a:schemeClr val="dk1"/>
                </a:solidFill>
                <a:highlight>
                  <a:srgbClr val="EEEEEE"/>
                </a:highlight>
                <a:latin typeface="Courier New"/>
                <a:ea typeface="Courier New"/>
                <a:cs typeface="Courier New"/>
                <a:sym typeface="Courier New"/>
              </a:rPr>
              <a:t>   |     1500.00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Komal</a:t>
            </a:r>
            <a:r>
              <a:rPr lang="en-US" sz="1200" dirty="0">
                <a:solidFill>
                  <a:schemeClr val="dk1"/>
                </a:solidFill>
                <a:highlight>
                  <a:srgbClr val="EEEEEE"/>
                </a:highlight>
                <a:latin typeface="Courier New"/>
                <a:ea typeface="Courier New"/>
                <a:cs typeface="Courier New"/>
                <a:sym typeface="Courier New"/>
              </a:rPr>
              <a:t>    |     4500.00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a:t>
            </a:r>
            <a:r>
              <a:rPr lang="en-US" sz="1200" dirty="0" err="1">
                <a:solidFill>
                  <a:schemeClr val="dk1"/>
                </a:solidFill>
                <a:highlight>
                  <a:srgbClr val="EEEEEE"/>
                </a:highlight>
                <a:latin typeface="Courier New"/>
                <a:ea typeface="Courier New"/>
                <a:cs typeface="Courier New"/>
                <a:sym typeface="Courier New"/>
              </a:rPr>
              <a:t>Muffy</a:t>
            </a:r>
            <a:r>
              <a:rPr lang="en-US" sz="1200" dirty="0">
                <a:solidFill>
                  <a:schemeClr val="dk1"/>
                </a:solidFill>
                <a:highlight>
                  <a:srgbClr val="EEEEEE"/>
                </a:highlight>
                <a:latin typeface="Courier New"/>
                <a:ea typeface="Courier New"/>
                <a:cs typeface="Courier New"/>
                <a:sym typeface="Courier New"/>
              </a:rPr>
              <a:t>    |    10000.00 |</a:t>
            </a:r>
          </a:p>
          <a:p>
            <a:pPr marL="0" lvl="0" indent="0">
              <a:lnSpc>
                <a:spcPct val="105000"/>
              </a:lnSpc>
              <a:spcBef>
                <a:spcPts val="1200"/>
              </a:spcBef>
              <a:buSzPts val="440"/>
              <a:buNone/>
            </a:pPr>
            <a:r>
              <a:rPr lang="en-US" sz="1200" dirty="0">
                <a:solidFill>
                  <a:schemeClr val="dk1"/>
                </a:solidFill>
                <a:highlight>
                  <a:srgbClr val="EEEEEE"/>
                </a:highlight>
                <a:latin typeface="Courier New"/>
                <a:ea typeface="Courier New"/>
                <a:cs typeface="Courier New"/>
                <a:sym typeface="Courier New"/>
              </a:rPr>
              <a:t>| Ramesh   |     2000.00 |</a:t>
            </a:r>
          </a:p>
          <a:p>
            <a:pPr marL="50800" marR="50800" lvl="0" indent="0" algn="l" rtl="0">
              <a:lnSpc>
                <a:spcPct val="105000"/>
              </a:lnSpc>
              <a:spcBef>
                <a:spcPts val="1200"/>
              </a:spcBef>
              <a:spcAft>
                <a:spcPts val="0"/>
              </a:spcAft>
              <a:buSzPts val="440"/>
              <a:buNone/>
            </a:pPr>
            <a:endParaRPr sz="1600" dirty="0">
              <a:solidFill>
                <a:schemeClr val="dk1"/>
              </a:solidFill>
              <a:highlight>
                <a:srgbClr val="EEEEEE"/>
              </a:highlight>
              <a:latin typeface="Courier New"/>
              <a:ea typeface="Courier New"/>
              <a:cs typeface="Courier New"/>
              <a:sym typeface="Courier New"/>
            </a:endParaRPr>
          </a:p>
          <a:p>
            <a:pPr marL="50800" marR="50800" lvl="0" indent="0" algn="l" rtl="0">
              <a:lnSpc>
                <a:spcPct val="105000"/>
              </a:lnSpc>
              <a:spcBef>
                <a:spcPts val="0"/>
              </a:spcBef>
              <a:spcAft>
                <a:spcPts val="0"/>
              </a:spcAft>
              <a:buSzPts val="440"/>
              <a:buNone/>
            </a:pPr>
            <a:r>
              <a:rPr lang="en-US" sz="1100" dirty="0">
                <a:solidFill>
                  <a:schemeClr val="dk1"/>
                </a:solidFill>
                <a:highlight>
                  <a:srgbClr val="EEEEEE"/>
                </a:highlight>
                <a:latin typeface="Courier New"/>
                <a:ea typeface="Courier New"/>
                <a:cs typeface="Courier New"/>
                <a:sym typeface="Courier New"/>
              </a:rPr>
              <a:t>                                     </a:t>
            </a:r>
            <a:endParaRPr sz="1100" dirty="0">
              <a:solidFill>
                <a:schemeClr val="dk1"/>
              </a:solidFill>
              <a:highlight>
                <a:srgbClr val="EEEEEE"/>
              </a:highlight>
              <a:latin typeface="Courier New"/>
              <a:ea typeface="Courier New"/>
              <a:cs typeface="Courier New"/>
              <a:sym typeface="Courier New"/>
            </a:endParaRPr>
          </a:p>
          <a:p>
            <a:pPr marL="0" lvl="0" indent="0" algn="l" rtl="0">
              <a:lnSpc>
                <a:spcPct val="105000"/>
              </a:lnSpc>
              <a:spcBef>
                <a:spcPts val="0"/>
              </a:spcBef>
              <a:spcAft>
                <a:spcPts val="1200"/>
              </a:spcAft>
              <a:buSzPts val="440"/>
              <a:buNone/>
            </a:pPr>
            <a:endParaRPr sz="720" dirty="0"/>
          </a:p>
        </p:txBody>
      </p:sp>
    </p:spTree>
    <p:extLst>
      <p:ext uri="{BB962C8B-B14F-4D97-AF65-F5344CB8AC3E}">
        <p14:creationId xmlns:p14="http://schemas.microsoft.com/office/powerpoint/2010/main" val="3039339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aphicFrame>
        <p:nvGraphicFramePr>
          <p:cNvPr id="127" name="Google Shape;127;p15"/>
          <p:cNvGraphicFramePr/>
          <p:nvPr/>
        </p:nvGraphicFramePr>
        <p:xfrm>
          <a:off x="636500" y="1104900"/>
          <a:ext cx="7429500" cy="4010406"/>
        </p:xfrm>
        <a:graphic>
          <a:graphicData uri="http://schemas.openxmlformats.org/drawingml/2006/table">
            <a:tbl>
              <a:tblPr>
                <a:solidFill>
                  <a:srgbClr val="FFFFFF"/>
                </a:solidFill>
              </a:tblPr>
              <a:tblGrid>
                <a:gridCol w="2990850">
                  <a:extLst>
                    <a:ext uri="{9D8B030D-6E8A-4147-A177-3AD203B41FA5}">
                      <a16:colId xmlns:a16="http://schemas.microsoft.com/office/drawing/2014/main" xmlns="" val="20000"/>
                    </a:ext>
                  </a:extLst>
                </a:gridCol>
                <a:gridCol w="2143125">
                  <a:extLst>
                    <a:ext uri="{9D8B030D-6E8A-4147-A177-3AD203B41FA5}">
                      <a16:colId xmlns:a16="http://schemas.microsoft.com/office/drawing/2014/main" xmlns="" val="20001"/>
                    </a:ext>
                  </a:extLst>
                </a:gridCol>
                <a:gridCol w="2295525">
                  <a:extLst>
                    <a:ext uri="{9D8B030D-6E8A-4147-A177-3AD203B41FA5}">
                      <a16:colId xmlns:a16="http://schemas.microsoft.com/office/drawing/2014/main" xmlns="" val="20002"/>
                    </a:ext>
                  </a:extLst>
                </a:gridCol>
              </a:tblGrid>
              <a:tr h="428625">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SUBJECT</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YEAR</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NAME</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extLst>
                  <a:ext uri="{0D108BD9-81ED-4DB2-BD59-A6C34878D82A}">
                    <a16:rowId xmlns:a16="http://schemas.microsoft.com/office/drawing/2014/main" xmlns="" val="10000"/>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2</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John</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1"/>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2</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Ginny</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2"/>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2</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Jasmeen</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3"/>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3</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Nick</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4"/>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3</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Amara</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5"/>
                  </a:ext>
                </a:extLst>
              </a:tr>
              <a:tr h="419100">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Java</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1</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Sifa</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6"/>
                  </a:ext>
                </a:extLst>
              </a:tr>
              <a:tr h="676275">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Java</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1</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dolly</a:t>
                      </a:r>
                      <a:endParaRPr sz="1200" u="none" strike="noStrike" cap="none">
                        <a:solidFill>
                          <a:srgbClr val="333333"/>
                        </a:solidFill>
                        <a:highlight>
                          <a:srgbClr val="FFFFFF"/>
                        </a:highlight>
                        <a:latin typeface="Roboto"/>
                        <a:ea typeface="Roboto"/>
                        <a:cs typeface="Roboto"/>
                        <a:sym typeface="Roboto"/>
                      </a:endParaRPr>
                    </a:p>
                    <a:p>
                      <a:pPr marL="0" marR="0" lvl="0" indent="0" algn="just" rtl="0">
                        <a:lnSpc>
                          <a:spcPct val="170000"/>
                        </a:lnSpc>
                        <a:spcBef>
                          <a:spcPts val="0"/>
                        </a:spcBef>
                        <a:spcAft>
                          <a:spcPts val="0"/>
                        </a:spcAft>
                        <a:buClr>
                          <a:srgbClr val="000000"/>
                        </a:buClr>
                        <a:buSzPts val="1200"/>
                        <a:buFont typeface="Arial"/>
                        <a:buNone/>
                      </a:pP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7"/>
                  </a:ext>
                </a:extLst>
              </a:tr>
            </a:tbl>
          </a:graphicData>
        </a:graphic>
      </p:graphicFrame>
      <p:sp>
        <p:nvSpPr>
          <p:cNvPr id="128" name="Google Shape;128;p15"/>
          <p:cNvSpPr txBox="1"/>
          <p:nvPr/>
        </p:nvSpPr>
        <p:spPr>
          <a:xfrm>
            <a:off x="1119116" y="16416"/>
            <a:ext cx="4117330" cy="1115147"/>
          </a:xfrm>
          <a:prstGeom prst="rect">
            <a:avLst/>
          </a:prstGeom>
          <a:noFill/>
          <a:ln>
            <a:noFill/>
          </a:ln>
        </p:spPr>
        <p:txBody>
          <a:bodyPr spcFirstLastPara="1" wrap="square" lIns="91425" tIns="91425" rIns="91425" bIns="91425" anchor="t" anchorCtr="0">
            <a:spAutoFit/>
          </a:bodyPr>
          <a:lstStyle/>
          <a:p>
            <a:pPr marL="0" marR="0" lvl="0" indent="0" algn="just" rtl="0">
              <a:lnSpc>
                <a:spcPct val="130000"/>
              </a:lnSpc>
              <a:spcBef>
                <a:spcPts val="1400"/>
              </a:spcBef>
              <a:spcAft>
                <a:spcPts val="0"/>
              </a:spcAft>
              <a:buClr>
                <a:srgbClr val="000000"/>
              </a:buClr>
              <a:buSzPts val="1300"/>
              <a:buFont typeface="Arial"/>
              <a:buNone/>
            </a:pPr>
            <a:r>
              <a:rPr lang="en" sz="1300" b="0" i="0" u="none" strike="noStrike" cap="none" dirty="0">
                <a:solidFill>
                  <a:srgbClr val="610B4B"/>
                </a:solidFill>
                <a:highlight>
                  <a:srgbClr val="FFFFFF"/>
                </a:highlight>
                <a:latin typeface="Arial"/>
                <a:ea typeface="Arial"/>
                <a:cs typeface="Arial"/>
                <a:sym typeface="Arial"/>
              </a:rPr>
              <a:t>Example 2:</a:t>
            </a:r>
            <a:endParaRPr sz="1300" b="0" i="0" u="none" strike="noStrike" cap="none" dirty="0">
              <a:solidFill>
                <a:srgbClr val="610B4B"/>
              </a:solidFill>
              <a:highlight>
                <a:srgbClr val="FFFFFF"/>
              </a:highlight>
              <a:latin typeface="Arial"/>
              <a:ea typeface="Arial"/>
              <a:cs typeface="Arial"/>
              <a:sym typeface="Arial"/>
            </a:endParaRPr>
          </a:p>
          <a:p>
            <a:pPr marL="0" marR="0" lvl="0" indent="0" algn="just" rtl="0">
              <a:lnSpc>
                <a:spcPct val="130000"/>
              </a:lnSpc>
              <a:spcBef>
                <a:spcPts val="1400"/>
              </a:spcBef>
              <a:spcAft>
                <a:spcPts val="400"/>
              </a:spcAft>
              <a:buClr>
                <a:srgbClr val="000000"/>
              </a:buClr>
              <a:buSzPts val="1300"/>
              <a:buFont typeface="Arial"/>
              <a:buNone/>
            </a:pPr>
            <a:r>
              <a:rPr lang="en" sz="1300" b="0" i="0" u="none" strike="noStrike" cap="none" dirty="0">
                <a:solidFill>
                  <a:srgbClr val="610B4B"/>
                </a:solidFill>
                <a:highlight>
                  <a:srgbClr val="FFFFFF"/>
                </a:highlight>
                <a:latin typeface="Arial"/>
                <a:ea typeface="Arial"/>
                <a:cs typeface="Arial"/>
                <a:sym typeface="Arial"/>
              </a:rPr>
              <a:t>Student</a:t>
            </a:r>
            <a:endParaRPr sz="1300" b="0" i="0" u="none" strike="noStrike" cap="none" dirty="0">
              <a:solidFill>
                <a:srgbClr val="610B4B"/>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34390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body" idx="1"/>
          </p:nvPr>
        </p:nvSpPr>
        <p:spPr>
          <a:xfrm>
            <a:off x="311700" y="123275"/>
            <a:ext cx="8520600" cy="44457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900" b="1" dirty="0">
                <a:solidFill>
                  <a:srgbClr val="FF0000"/>
                </a:solidFill>
                <a:highlight>
                  <a:srgbClr val="FFFFFF"/>
                </a:highlight>
                <a:latin typeface="Roboto"/>
                <a:ea typeface="Roboto"/>
                <a:cs typeface="Roboto"/>
                <a:sym typeface="Roboto"/>
              </a:rPr>
              <a:t>b. DROP:</a:t>
            </a:r>
            <a:r>
              <a:rPr lang="en" sz="1900" dirty="0">
                <a:solidFill>
                  <a:srgbClr val="FF0000"/>
                </a:solidFill>
                <a:highlight>
                  <a:srgbClr val="FFFFFF"/>
                </a:highlight>
                <a:latin typeface="Roboto"/>
                <a:ea typeface="Roboto"/>
                <a:cs typeface="Roboto"/>
                <a:sym typeface="Roboto"/>
              </a:rPr>
              <a:t> </a:t>
            </a:r>
            <a:r>
              <a:rPr lang="en" sz="1900" dirty="0">
                <a:solidFill>
                  <a:srgbClr val="333333"/>
                </a:solidFill>
                <a:highlight>
                  <a:srgbClr val="FFFFFF"/>
                </a:highlight>
                <a:latin typeface="Roboto"/>
                <a:ea typeface="Roboto"/>
                <a:cs typeface="Roboto"/>
                <a:sym typeface="Roboto"/>
              </a:rPr>
              <a:t>It is used to delete both the structure and record stored in the table.</a:t>
            </a:r>
            <a:endParaRPr sz="1900"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900" b="1" dirty="0">
                <a:solidFill>
                  <a:srgbClr val="333333"/>
                </a:solidFill>
                <a:highlight>
                  <a:srgbClr val="FFFFFF"/>
                </a:highlight>
                <a:latin typeface="Roboto"/>
                <a:ea typeface="Roboto"/>
                <a:cs typeface="Roboto"/>
                <a:sym typeface="Roboto"/>
              </a:rPr>
              <a:t>Syntax</a:t>
            </a:r>
            <a:endParaRPr sz="1900" b="1" dirty="0">
              <a:solidFill>
                <a:srgbClr val="333333"/>
              </a:solidFill>
              <a:highlight>
                <a:srgbClr val="FFFFFF"/>
              </a:highlight>
              <a:latin typeface="Roboto"/>
              <a:ea typeface="Roboto"/>
              <a:cs typeface="Roboto"/>
              <a:sym typeface="Roboto"/>
            </a:endParaRPr>
          </a:p>
          <a:p>
            <a:pPr marL="457200" lvl="0" indent="-349250" algn="l" rtl="0">
              <a:lnSpc>
                <a:spcPct val="156250"/>
              </a:lnSpc>
              <a:spcBef>
                <a:spcPts val="1200"/>
              </a:spcBef>
              <a:spcAft>
                <a:spcPts val="0"/>
              </a:spcAft>
              <a:buClr>
                <a:schemeClr val="dk1"/>
              </a:buClr>
              <a:buSzPts val="1900"/>
              <a:buFont typeface="Roboto"/>
              <a:buAutoNum type="arabicPeriod"/>
            </a:pPr>
            <a:r>
              <a:rPr lang="en" sz="1900" dirty="0">
                <a:solidFill>
                  <a:schemeClr val="dk1"/>
                </a:solidFill>
                <a:latin typeface="Roboto"/>
                <a:ea typeface="Roboto"/>
                <a:cs typeface="Roboto"/>
                <a:sym typeface="Roboto"/>
              </a:rPr>
              <a:t>DROP TABLE table_name;  </a:t>
            </a:r>
            <a:endParaRPr sz="1900"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900" b="1" dirty="0">
                <a:solidFill>
                  <a:srgbClr val="333333"/>
                </a:solidFill>
                <a:highlight>
                  <a:srgbClr val="FFFFFF"/>
                </a:highlight>
                <a:latin typeface="Roboto"/>
                <a:ea typeface="Roboto"/>
                <a:cs typeface="Roboto"/>
                <a:sym typeface="Roboto"/>
              </a:rPr>
              <a:t>Example</a:t>
            </a:r>
            <a:endParaRPr sz="1900" b="1" dirty="0">
              <a:solidFill>
                <a:srgbClr val="333333"/>
              </a:solidFill>
              <a:highlight>
                <a:srgbClr val="FFFFFF"/>
              </a:highlight>
              <a:latin typeface="Roboto"/>
              <a:ea typeface="Roboto"/>
              <a:cs typeface="Roboto"/>
              <a:sym typeface="Roboto"/>
            </a:endParaRPr>
          </a:p>
          <a:p>
            <a:pPr marL="457200" lvl="0" indent="-349250" algn="l" rtl="0">
              <a:lnSpc>
                <a:spcPct val="156250"/>
              </a:lnSpc>
              <a:spcBef>
                <a:spcPts val="1200"/>
              </a:spcBef>
              <a:spcAft>
                <a:spcPts val="0"/>
              </a:spcAft>
              <a:buClr>
                <a:schemeClr val="dk1"/>
              </a:buClr>
              <a:buSzPts val="1900"/>
              <a:buFont typeface="Roboto"/>
              <a:buAutoNum type="arabicPeriod"/>
            </a:pPr>
            <a:r>
              <a:rPr lang="en" sz="1900" dirty="0">
                <a:solidFill>
                  <a:schemeClr val="dk1"/>
                </a:solidFill>
                <a:latin typeface="Roboto"/>
                <a:ea typeface="Roboto"/>
                <a:cs typeface="Roboto"/>
                <a:sym typeface="Roboto"/>
              </a:rPr>
              <a:t>DROP TABLE EMPLOYEE;  </a:t>
            </a:r>
            <a:endParaRPr sz="1900"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txBox="1">
            <a:spLocks noGrp="1"/>
          </p:cNvSpPr>
          <p:nvPr>
            <p:ph type="body" idx="1"/>
          </p:nvPr>
        </p:nvSpPr>
        <p:spPr>
          <a:xfrm>
            <a:off x="311700" y="389000"/>
            <a:ext cx="8520600" cy="4179900"/>
          </a:xfrm>
          <a:prstGeom prst="rect">
            <a:avLst/>
          </a:prstGeom>
          <a:noFill/>
          <a:ln>
            <a:noFill/>
          </a:ln>
        </p:spPr>
        <p:txBody>
          <a:bodyPr spcFirstLastPara="1" wrap="square" lIns="91425" tIns="91425" rIns="91425" bIns="91425" anchor="t" anchorCtr="0">
            <a:normAutofit/>
          </a:bodyPr>
          <a:lstStyle/>
          <a:p>
            <a:pPr marL="457200" marR="25400" lvl="0" indent="-304800" algn="l" rtl="0">
              <a:lnSpc>
                <a:spcPct val="156250"/>
              </a:lnSpc>
              <a:spcBef>
                <a:spcPts val="1500"/>
              </a:spcBef>
              <a:spcAft>
                <a:spcPts val="0"/>
              </a:spcAft>
              <a:buClr>
                <a:schemeClr val="dk1"/>
              </a:buClr>
              <a:buSzPts val="1200"/>
              <a:buFont typeface="Roboto"/>
              <a:buChar char="●"/>
            </a:pPr>
            <a:r>
              <a:rPr lang="en" sz="1400" b="1" dirty="0">
                <a:solidFill>
                  <a:schemeClr val="dk1"/>
                </a:solidFill>
                <a:highlight>
                  <a:srgbClr val="FFFFFF"/>
                </a:highlight>
                <a:latin typeface="Roboto"/>
                <a:ea typeface="Roboto"/>
                <a:cs typeface="Roboto"/>
                <a:sym typeface="Roboto"/>
              </a:rPr>
              <a:t>Groups based on several columns:</a:t>
            </a:r>
            <a:r>
              <a:rPr lang="en" sz="1400" dirty="0">
                <a:solidFill>
                  <a:schemeClr val="dk1"/>
                </a:solidFill>
                <a:highlight>
                  <a:srgbClr val="FFFFFF"/>
                </a:highlight>
                <a:latin typeface="Roboto"/>
                <a:ea typeface="Roboto"/>
                <a:cs typeface="Roboto"/>
                <a:sym typeface="Roboto"/>
              </a:rPr>
              <a:t> A group of some columns are </a:t>
            </a:r>
            <a:r>
              <a:rPr lang="en" sz="1400" b="1" dirty="0">
                <a:solidFill>
                  <a:schemeClr val="dk1"/>
                </a:solidFill>
                <a:highlight>
                  <a:srgbClr val="FFFFFF"/>
                </a:highlight>
                <a:latin typeface="Roboto"/>
                <a:ea typeface="Roboto"/>
                <a:cs typeface="Roboto"/>
                <a:sym typeface="Roboto"/>
              </a:rPr>
              <a:t>GROUP BY</a:t>
            </a:r>
            <a:r>
              <a:rPr lang="en" sz="1400" dirty="0">
                <a:solidFill>
                  <a:schemeClr val="dk1"/>
                </a:solidFill>
                <a:highlight>
                  <a:srgbClr val="FFFFFF"/>
                </a:highlight>
                <a:latin typeface="Roboto"/>
                <a:ea typeface="Roboto"/>
                <a:cs typeface="Roboto"/>
                <a:sym typeface="Roboto"/>
              </a:rPr>
              <a:t> </a:t>
            </a:r>
            <a:r>
              <a:rPr lang="en" sz="1400" b="1" dirty="0">
                <a:solidFill>
                  <a:schemeClr val="dk1"/>
                </a:solidFill>
                <a:highlight>
                  <a:srgbClr val="FFFFFF"/>
                </a:highlight>
                <a:latin typeface="Roboto"/>
                <a:ea typeface="Roboto"/>
                <a:cs typeface="Roboto"/>
                <a:sym typeface="Roboto"/>
              </a:rPr>
              <a:t>column 1</a:t>
            </a:r>
            <a:r>
              <a:rPr lang="en" sz="1400" dirty="0">
                <a:solidFill>
                  <a:schemeClr val="dk1"/>
                </a:solidFill>
                <a:highlight>
                  <a:srgbClr val="FFFFFF"/>
                </a:highlight>
                <a:latin typeface="Roboto"/>
                <a:ea typeface="Roboto"/>
                <a:cs typeface="Roboto"/>
                <a:sym typeface="Roboto"/>
              </a:rPr>
              <a:t>, </a:t>
            </a:r>
            <a:r>
              <a:rPr lang="en" sz="1400" b="1" dirty="0">
                <a:solidFill>
                  <a:schemeClr val="dk1"/>
                </a:solidFill>
                <a:highlight>
                  <a:srgbClr val="FFFFFF"/>
                </a:highlight>
                <a:latin typeface="Roboto"/>
                <a:ea typeface="Roboto"/>
                <a:cs typeface="Roboto"/>
                <a:sym typeface="Roboto"/>
              </a:rPr>
              <a:t>column2</a:t>
            </a:r>
            <a:r>
              <a:rPr lang="en" sz="1400" dirty="0">
                <a:solidFill>
                  <a:schemeClr val="dk1"/>
                </a:solidFill>
                <a:highlight>
                  <a:srgbClr val="FFFFFF"/>
                </a:highlight>
                <a:latin typeface="Roboto"/>
                <a:ea typeface="Roboto"/>
                <a:cs typeface="Roboto"/>
                <a:sym typeface="Roboto"/>
              </a:rPr>
              <a:t>, </a:t>
            </a:r>
            <a:r>
              <a:rPr lang="en" sz="1400" b="1" dirty="0">
                <a:solidFill>
                  <a:schemeClr val="dk1"/>
                </a:solidFill>
                <a:highlight>
                  <a:srgbClr val="FFFFFF"/>
                </a:highlight>
                <a:latin typeface="Roboto"/>
                <a:ea typeface="Roboto"/>
                <a:cs typeface="Roboto"/>
                <a:sym typeface="Roboto"/>
              </a:rPr>
              <a:t>etc</a:t>
            </a:r>
            <a:r>
              <a:rPr lang="en" sz="1400" dirty="0">
                <a:solidFill>
                  <a:schemeClr val="dk1"/>
                </a:solidFill>
                <a:highlight>
                  <a:srgbClr val="FFFFFF"/>
                </a:highlight>
                <a:latin typeface="Roboto"/>
                <a:ea typeface="Roboto"/>
                <a:cs typeface="Roboto"/>
                <a:sym typeface="Roboto"/>
              </a:rPr>
              <a:t>. Here, we are placing all rows in a group with the similar values of both </a:t>
            </a:r>
            <a:r>
              <a:rPr lang="en" sz="1400" b="1" dirty="0">
                <a:solidFill>
                  <a:schemeClr val="dk1"/>
                </a:solidFill>
                <a:highlight>
                  <a:srgbClr val="FFFFFF"/>
                </a:highlight>
                <a:latin typeface="Roboto"/>
                <a:ea typeface="Roboto"/>
                <a:cs typeface="Roboto"/>
                <a:sym typeface="Roboto"/>
              </a:rPr>
              <a:t>column 1</a:t>
            </a:r>
            <a:r>
              <a:rPr lang="en" sz="1400" dirty="0">
                <a:solidFill>
                  <a:schemeClr val="dk1"/>
                </a:solidFill>
                <a:highlight>
                  <a:srgbClr val="FFFFFF"/>
                </a:highlight>
                <a:latin typeface="Roboto"/>
                <a:ea typeface="Roboto"/>
                <a:cs typeface="Roboto"/>
                <a:sym typeface="Roboto"/>
              </a:rPr>
              <a:t> and </a:t>
            </a:r>
            <a:r>
              <a:rPr lang="en" sz="1400" b="1" dirty="0">
                <a:solidFill>
                  <a:schemeClr val="dk1"/>
                </a:solidFill>
                <a:highlight>
                  <a:srgbClr val="FFFFFF"/>
                </a:highlight>
                <a:latin typeface="Roboto"/>
                <a:ea typeface="Roboto"/>
                <a:cs typeface="Roboto"/>
                <a:sym typeface="Roboto"/>
              </a:rPr>
              <a:t>column 2</a:t>
            </a:r>
            <a:r>
              <a:rPr lang="en" sz="1400" dirty="0">
                <a:solidFill>
                  <a:schemeClr val="dk1"/>
                </a:solidFill>
                <a:highlight>
                  <a:srgbClr val="FFFFFF"/>
                </a:highlight>
                <a:latin typeface="Roboto"/>
                <a:ea typeface="Roboto"/>
                <a:cs typeface="Roboto"/>
                <a:sym typeface="Roboto"/>
              </a:rPr>
              <a:t>.</a:t>
            </a:r>
            <a:endParaRPr sz="1400" dirty="0">
              <a:solidFill>
                <a:schemeClr val="dk1"/>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en" sz="1400" dirty="0">
                <a:solidFill>
                  <a:srgbClr val="333333"/>
                </a:solidFill>
                <a:highlight>
                  <a:srgbClr val="FFFFFF"/>
                </a:highlight>
                <a:latin typeface="Roboto"/>
                <a:ea typeface="Roboto"/>
                <a:cs typeface="Roboto"/>
                <a:sym typeface="Roboto"/>
              </a:rPr>
              <a:t>Consider the below query:</a:t>
            </a:r>
            <a:endParaRPr sz="1400" dirty="0">
              <a:solidFill>
                <a:srgbClr val="333333"/>
              </a:solidFill>
              <a:highlight>
                <a:srgbClr val="FFFFFF"/>
              </a:highlight>
              <a:latin typeface="Roboto"/>
              <a:ea typeface="Roboto"/>
              <a:cs typeface="Roboto"/>
              <a:sym typeface="Roboto"/>
            </a:endParaRPr>
          </a:p>
          <a:p>
            <a:pPr marL="457200" lvl="0" indent="-304800" algn="l" rtl="0">
              <a:lnSpc>
                <a:spcPct val="156250"/>
              </a:lnSpc>
              <a:spcBef>
                <a:spcPts val="1200"/>
              </a:spcBef>
              <a:spcAft>
                <a:spcPts val="0"/>
              </a:spcAft>
              <a:buClr>
                <a:schemeClr val="dk1"/>
              </a:buClr>
              <a:buSzPts val="1200"/>
              <a:buFont typeface="Roboto"/>
              <a:buAutoNum type="arabicPeriod"/>
            </a:pPr>
            <a:r>
              <a:rPr lang="en" sz="1400" b="1" dirty="0">
                <a:solidFill>
                  <a:srgbClr val="006699"/>
                </a:solidFill>
                <a:latin typeface="Roboto"/>
                <a:ea typeface="Roboto"/>
                <a:cs typeface="Roboto"/>
                <a:sym typeface="Roboto"/>
              </a:rPr>
              <a:t>SELECT</a:t>
            </a:r>
            <a:r>
              <a:rPr lang="en" sz="1400" dirty="0">
                <a:solidFill>
                  <a:schemeClr val="dk1"/>
                </a:solidFill>
                <a:latin typeface="Roboto"/>
                <a:ea typeface="Roboto"/>
                <a:cs typeface="Roboto"/>
                <a:sym typeface="Roboto"/>
              </a:rPr>
              <a:t> SUBJECT, </a:t>
            </a:r>
            <a:r>
              <a:rPr lang="en" sz="1400" dirty="0">
                <a:solidFill>
                  <a:srgbClr val="FF1493"/>
                </a:solidFill>
                <a:latin typeface="Roboto"/>
                <a:ea typeface="Roboto"/>
                <a:cs typeface="Roboto"/>
                <a:sym typeface="Roboto"/>
              </a:rPr>
              <a:t>YEAR</a:t>
            </a:r>
            <a:r>
              <a:rPr lang="en" sz="1400" dirty="0">
                <a:solidFill>
                  <a:schemeClr val="dk1"/>
                </a:solidFill>
                <a:latin typeface="Roboto"/>
                <a:ea typeface="Roboto"/>
                <a:cs typeface="Roboto"/>
                <a:sym typeface="Roboto"/>
              </a:rPr>
              <a:t>, </a:t>
            </a:r>
            <a:r>
              <a:rPr lang="en" sz="1400" dirty="0">
                <a:solidFill>
                  <a:srgbClr val="FF1493"/>
                </a:solidFill>
                <a:latin typeface="Roboto"/>
                <a:ea typeface="Roboto"/>
                <a:cs typeface="Roboto"/>
                <a:sym typeface="Roboto"/>
              </a:rPr>
              <a:t>Count</a:t>
            </a:r>
            <a:r>
              <a:rPr lang="en" sz="1400" dirty="0">
                <a:solidFill>
                  <a:schemeClr val="dk1"/>
                </a:solidFill>
                <a:latin typeface="Roboto"/>
                <a:ea typeface="Roboto"/>
                <a:cs typeface="Roboto"/>
                <a:sym typeface="Roboto"/>
              </a:rPr>
              <a:t> (*)  </a:t>
            </a:r>
            <a:endParaRPr sz="1400" dirty="0">
              <a:solidFill>
                <a:schemeClr val="dk1"/>
              </a:solidFill>
              <a:latin typeface="Roboto"/>
              <a:ea typeface="Roboto"/>
              <a:cs typeface="Roboto"/>
              <a:sym typeface="Roboto"/>
            </a:endParaRPr>
          </a:p>
          <a:p>
            <a:pPr marL="457200" lvl="0" indent="-304800" algn="l" rtl="0">
              <a:lnSpc>
                <a:spcPct val="156250"/>
              </a:lnSpc>
              <a:spcBef>
                <a:spcPts val="0"/>
              </a:spcBef>
              <a:spcAft>
                <a:spcPts val="0"/>
              </a:spcAft>
              <a:buClr>
                <a:schemeClr val="dk1"/>
              </a:buClr>
              <a:buSzPts val="1200"/>
              <a:buFont typeface="Roboto"/>
              <a:buAutoNum type="arabicPeriod"/>
            </a:pPr>
            <a:r>
              <a:rPr lang="en" sz="1400" b="1" dirty="0">
                <a:solidFill>
                  <a:srgbClr val="006699"/>
                </a:solidFill>
                <a:latin typeface="Roboto"/>
                <a:ea typeface="Roboto"/>
                <a:cs typeface="Roboto"/>
                <a:sym typeface="Roboto"/>
              </a:rPr>
              <a:t>FROM</a:t>
            </a:r>
            <a:r>
              <a:rPr lang="en" sz="1400" dirty="0">
                <a:solidFill>
                  <a:schemeClr val="dk1"/>
                </a:solidFill>
                <a:latin typeface="Roboto"/>
                <a:ea typeface="Roboto"/>
                <a:cs typeface="Roboto"/>
                <a:sym typeface="Roboto"/>
              </a:rPr>
              <a:t> Student  </a:t>
            </a:r>
            <a:endParaRPr sz="1400" dirty="0">
              <a:solidFill>
                <a:schemeClr val="dk1"/>
              </a:solidFill>
              <a:latin typeface="Roboto"/>
              <a:ea typeface="Roboto"/>
              <a:cs typeface="Roboto"/>
              <a:sym typeface="Roboto"/>
            </a:endParaRPr>
          </a:p>
          <a:p>
            <a:pPr marL="457200" lvl="0" indent="-304800" algn="l" rtl="0">
              <a:lnSpc>
                <a:spcPct val="156250"/>
              </a:lnSpc>
              <a:spcBef>
                <a:spcPts val="0"/>
              </a:spcBef>
              <a:spcAft>
                <a:spcPts val="0"/>
              </a:spcAft>
              <a:buClr>
                <a:schemeClr val="dk1"/>
              </a:buClr>
              <a:buSzPts val="1200"/>
              <a:buFont typeface="Roboto"/>
              <a:buAutoNum type="arabicPeriod"/>
            </a:pPr>
            <a:r>
              <a:rPr lang="en" sz="1400" b="1" dirty="0">
                <a:solidFill>
                  <a:srgbClr val="006699"/>
                </a:solidFill>
                <a:latin typeface="Roboto"/>
                <a:ea typeface="Roboto"/>
                <a:cs typeface="Roboto"/>
                <a:sym typeface="Roboto"/>
              </a:rPr>
              <a:t>Group</a:t>
            </a:r>
            <a:r>
              <a:rPr lang="en" sz="1400" dirty="0">
                <a:solidFill>
                  <a:schemeClr val="dk1"/>
                </a:solidFill>
                <a:latin typeface="Roboto"/>
                <a:ea typeface="Roboto"/>
                <a:cs typeface="Roboto"/>
                <a:sym typeface="Roboto"/>
              </a:rPr>
              <a:t> </a:t>
            </a:r>
            <a:r>
              <a:rPr lang="en" sz="1400" b="1" dirty="0">
                <a:solidFill>
                  <a:srgbClr val="006699"/>
                </a:solidFill>
                <a:latin typeface="Roboto"/>
                <a:ea typeface="Roboto"/>
                <a:cs typeface="Roboto"/>
                <a:sym typeface="Roboto"/>
              </a:rPr>
              <a:t>BY</a:t>
            </a:r>
            <a:r>
              <a:rPr lang="en" sz="1400" dirty="0">
                <a:solidFill>
                  <a:schemeClr val="dk1"/>
                </a:solidFill>
                <a:latin typeface="Roboto"/>
                <a:ea typeface="Roboto"/>
                <a:cs typeface="Roboto"/>
                <a:sym typeface="Roboto"/>
              </a:rPr>
              <a:t> SUBJECT, </a:t>
            </a:r>
            <a:r>
              <a:rPr lang="en" sz="1400" dirty="0">
                <a:solidFill>
                  <a:srgbClr val="FF1493"/>
                </a:solidFill>
                <a:latin typeface="Roboto"/>
                <a:ea typeface="Roboto"/>
                <a:cs typeface="Roboto"/>
                <a:sym typeface="Roboto"/>
              </a:rPr>
              <a:t>YEAR</a:t>
            </a:r>
            <a:r>
              <a:rPr lang="en" sz="1400" dirty="0">
                <a:solidFill>
                  <a:schemeClr val="dk1"/>
                </a:solidFill>
                <a:latin typeface="Roboto"/>
                <a:ea typeface="Roboto"/>
                <a:cs typeface="Roboto"/>
                <a:sym typeface="Roboto"/>
              </a:rPr>
              <a:t>;  </a:t>
            </a:r>
            <a:endParaRPr sz="1400" dirty="0">
              <a:solidFill>
                <a:schemeClr val="dk1"/>
              </a:solidFill>
              <a:latin typeface="Roboto"/>
              <a:ea typeface="Roboto"/>
              <a:cs typeface="Roboto"/>
              <a:sym typeface="Roboto"/>
            </a:endParaRPr>
          </a:p>
          <a:p>
            <a:pPr marL="0" lvl="0" indent="0" algn="l" rtl="0">
              <a:lnSpc>
                <a:spcPct val="156250"/>
              </a:lnSpc>
              <a:spcBef>
                <a:spcPts val="900"/>
              </a:spcBef>
              <a:spcAft>
                <a:spcPts val="0"/>
              </a:spcAft>
              <a:buSzPts val="1800"/>
              <a:buNone/>
            </a:pPr>
            <a:r>
              <a:rPr lang="en" sz="1200" dirty="0">
                <a:solidFill>
                  <a:schemeClr val="dk1"/>
                </a:solidFill>
                <a:latin typeface="Roboto"/>
                <a:ea typeface="Roboto"/>
                <a:cs typeface="Roboto"/>
                <a:sym typeface="Roboto"/>
              </a:rPr>
              <a:t>Output</a:t>
            </a:r>
            <a:endParaRPr sz="1200" dirty="0">
              <a:solidFill>
                <a:schemeClr val="dk1"/>
              </a:solidFill>
              <a:latin typeface="Roboto"/>
              <a:ea typeface="Roboto"/>
              <a:cs typeface="Roboto"/>
              <a:sym typeface="Roboto"/>
            </a:endParaRPr>
          </a:p>
          <a:p>
            <a:pPr marL="0" lvl="0" indent="0" algn="l" rtl="0">
              <a:lnSpc>
                <a:spcPct val="156250"/>
              </a:lnSpc>
              <a:spcBef>
                <a:spcPts val="900"/>
              </a:spcBef>
              <a:spcAft>
                <a:spcPts val="0"/>
              </a:spcAft>
              <a:buSzPts val="1800"/>
              <a:buNone/>
            </a:pPr>
            <a:endParaRPr sz="1200" dirty="0">
              <a:solidFill>
                <a:schemeClr val="dk1"/>
              </a:solidFill>
              <a:latin typeface="Roboto"/>
              <a:ea typeface="Roboto"/>
              <a:cs typeface="Roboto"/>
              <a:sym typeface="Roboto"/>
            </a:endParaRPr>
          </a:p>
          <a:p>
            <a:pPr marL="0" lvl="0" indent="0" algn="l" rtl="0">
              <a:lnSpc>
                <a:spcPct val="115000"/>
              </a:lnSpc>
              <a:spcBef>
                <a:spcPts val="600"/>
              </a:spcBef>
              <a:spcAft>
                <a:spcPts val="1200"/>
              </a:spcAft>
              <a:buSzPts val="1800"/>
              <a:buNone/>
            </a:pPr>
            <a:endParaRPr dirty="0"/>
          </a:p>
        </p:txBody>
      </p:sp>
      <p:graphicFrame>
        <p:nvGraphicFramePr>
          <p:cNvPr id="134" name="Google Shape;134;p16"/>
          <p:cNvGraphicFramePr/>
          <p:nvPr>
            <p:extLst>
              <p:ext uri="{D42A27DB-BD31-4B8C-83A1-F6EECF244321}">
                <p14:modId xmlns:p14="http://schemas.microsoft.com/office/powerpoint/2010/main" val="3771973491"/>
              </p:ext>
            </p:extLst>
          </p:nvPr>
        </p:nvGraphicFramePr>
        <p:xfrm>
          <a:off x="1235613" y="3324191"/>
          <a:ext cx="7429500" cy="1846326"/>
        </p:xfrm>
        <a:graphic>
          <a:graphicData uri="http://schemas.openxmlformats.org/drawingml/2006/table">
            <a:tbl>
              <a:tblPr>
                <a:solidFill>
                  <a:srgbClr val="FFFFFF"/>
                </a:solidFill>
              </a:tblPr>
              <a:tblGrid>
                <a:gridCol w="3086100">
                  <a:extLst>
                    <a:ext uri="{9D8B030D-6E8A-4147-A177-3AD203B41FA5}">
                      <a16:colId xmlns:a16="http://schemas.microsoft.com/office/drawing/2014/main" xmlns="" val="20000"/>
                    </a:ext>
                  </a:extLst>
                </a:gridCol>
                <a:gridCol w="22098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tblGrid>
              <a:tr h="411450">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SUBJECT</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YEAR</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 sz="1300" b="1" u="none" strike="noStrike" cap="none">
                          <a:highlight>
                            <a:srgbClr val="FFFFFF"/>
                          </a:highlight>
                          <a:latin typeface="Times New Roman"/>
                          <a:ea typeface="Times New Roman"/>
                          <a:cs typeface="Times New Roman"/>
                          <a:sym typeface="Times New Roman"/>
                        </a:rPr>
                        <a:t>Count</a:t>
                      </a:r>
                      <a:endParaRPr sz="1300" b="1" u="none" strike="noStrike" cap="none">
                        <a:highlight>
                          <a:srgbClr val="FFFFFF"/>
                        </a:highlight>
                        <a:latin typeface="Times New Roman"/>
                        <a:ea typeface="Times New Roman"/>
                        <a:cs typeface="Times New Roman"/>
                        <a:sym typeface="Times New Roman"/>
                      </a:endParaRPr>
                    </a:p>
                  </a:txBody>
                  <a:tcPr marL="114300" marR="114300" marT="114300" marB="114300">
                    <a:lnB w="9525" cap="flat" cmpd="sng">
                      <a:solidFill>
                        <a:srgbClr val="C7CCBE"/>
                      </a:solidFill>
                      <a:prstDash val="solid"/>
                      <a:round/>
                      <a:headEnd type="none" w="sm" len="sm"/>
                      <a:tailEnd type="none" w="sm" len="sm"/>
                    </a:lnB>
                    <a:solidFill>
                      <a:srgbClr val="C7CCBE"/>
                    </a:solidFill>
                  </a:tcPr>
                </a:tc>
                <a:extLst>
                  <a:ext uri="{0D108BD9-81ED-4DB2-BD59-A6C34878D82A}">
                    <a16:rowId xmlns:a16="http://schemas.microsoft.com/office/drawing/2014/main" xmlns="" val="10000"/>
                  </a:ext>
                </a:extLst>
              </a:tr>
              <a:tr h="420025">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2</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3</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1"/>
                  </a:ext>
                </a:extLst>
              </a:tr>
              <a:tr h="420025">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C language</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3</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2</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2"/>
                  </a:ext>
                </a:extLst>
              </a:tr>
              <a:tr h="420025">
                <a:tc>
                  <a:txBody>
                    <a:bodyPr/>
                    <a:lstStyle/>
                    <a:p>
                      <a:pPr marL="0" marR="0" lvl="0" indent="0" algn="just" rtl="0">
                        <a:lnSpc>
                          <a:spcPct val="170000"/>
                        </a:lnSpc>
                        <a:spcBef>
                          <a:spcPts val="0"/>
                        </a:spcBef>
                        <a:spcAft>
                          <a:spcPts val="0"/>
                        </a:spcAft>
                        <a:buClr>
                          <a:srgbClr val="000000"/>
                        </a:buClr>
                        <a:buSzPts val="1200"/>
                        <a:buFont typeface="Arial"/>
                        <a:buNone/>
                      </a:pPr>
                      <a:r>
                        <a:rPr lang="en" sz="1200" b="1" u="none" strike="noStrike" cap="none">
                          <a:solidFill>
                            <a:srgbClr val="333333"/>
                          </a:solidFill>
                          <a:highlight>
                            <a:srgbClr val="FFFFFF"/>
                          </a:highlight>
                          <a:latin typeface="Roboto"/>
                          <a:ea typeface="Roboto"/>
                          <a:cs typeface="Roboto"/>
                          <a:sym typeface="Roboto"/>
                        </a:rPr>
                        <a:t>Java</a:t>
                      </a:r>
                      <a:endParaRPr sz="1200" b="1"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a:solidFill>
                            <a:srgbClr val="333333"/>
                          </a:solidFill>
                          <a:highlight>
                            <a:srgbClr val="FFFFFF"/>
                          </a:highlight>
                          <a:latin typeface="Roboto"/>
                          <a:ea typeface="Roboto"/>
                          <a:cs typeface="Roboto"/>
                          <a:sym typeface="Roboto"/>
                        </a:rPr>
                        <a:t>1</a:t>
                      </a:r>
                      <a:endParaRPr sz="1200" u="none" strike="noStrike" cap="none">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marR="0" lvl="0" indent="0" algn="just" rtl="0">
                        <a:lnSpc>
                          <a:spcPct val="170000"/>
                        </a:lnSpc>
                        <a:spcBef>
                          <a:spcPts val="0"/>
                        </a:spcBef>
                        <a:spcAft>
                          <a:spcPts val="0"/>
                        </a:spcAft>
                        <a:buClr>
                          <a:srgbClr val="000000"/>
                        </a:buClr>
                        <a:buSzPts val="1200"/>
                        <a:buFont typeface="Arial"/>
                        <a:buNone/>
                      </a:pPr>
                      <a:r>
                        <a:rPr lang="en" sz="1200" u="none" strike="noStrike" cap="none" dirty="0">
                          <a:solidFill>
                            <a:srgbClr val="333333"/>
                          </a:solidFill>
                          <a:highlight>
                            <a:srgbClr val="FFFFFF"/>
                          </a:highlight>
                          <a:latin typeface="Roboto"/>
                          <a:ea typeface="Roboto"/>
                          <a:cs typeface="Roboto"/>
                          <a:sym typeface="Roboto"/>
                        </a:rPr>
                        <a:t>2</a:t>
                      </a:r>
                      <a:endParaRPr sz="1200" u="none" strike="noStrike" cap="none" dirty="0">
                        <a:solidFill>
                          <a:srgbClr val="333333"/>
                        </a:solidFill>
                        <a:highlight>
                          <a:srgbClr val="FFFFFF"/>
                        </a:highlight>
                        <a:latin typeface="Roboto"/>
                        <a:ea typeface="Roboto"/>
                        <a:cs typeface="Roboto"/>
                        <a:sym typeface="Roboto"/>
                      </a:endParaRPr>
                    </a:p>
                  </a:txBody>
                  <a:tcPr marL="76200" marR="76200" marT="76200" marB="762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3498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104250" y="445025"/>
            <a:ext cx="8520600" cy="572700"/>
          </a:xfrm>
          <a:prstGeom prst="rect">
            <a:avLst/>
          </a:prstGeom>
          <a:noFill/>
          <a:ln>
            <a:noFill/>
          </a:ln>
        </p:spPr>
        <p:txBody>
          <a:bodyPr spcFirstLastPara="1" wrap="square" lIns="91425" tIns="91425" rIns="91425" bIns="91425" anchor="t" anchorCtr="0">
            <a:noAutofit/>
          </a:bodyPr>
          <a:lstStyle/>
          <a:p>
            <a:pPr marL="25400" marR="25400" lvl="0" indent="0" algn="just" rtl="0">
              <a:lnSpc>
                <a:spcPct val="115000"/>
              </a:lnSpc>
              <a:spcBef>
                <a:spcPts val="600"/>
              </a:spcBef>
              <a:spcAft>
                <a:spcPts val="700"/>
              </a:spcAft>
              <a:buClr>
                <a:schemeClr val="dk1"/>
              </a:buClr>
              <a:buSzPts val="1100"/>
              <a:buFont typeface="Arial"/>
              <a:buNone/>
            </a:pPr>
            <a:r>
              <a:rPr lang="en" sz="1800" dirty="0">
                <a:solidFill>
                  <a:srgbClr val="FF0000"/>
                </a:solidFill>
              </a:rPr>
              <a:t>HAVING Clause</a:t>
            </a:r>
            <a:endParaRPr sz="1800" dirty="0">
              <a:solidFill>
                <a:srgbClr val="FF0000"/>
              </a:solidFill>
            </a:endParaRPr>
          </a:p>
        </p:txBody>
      </p:sp>
      <p:sp>
        <p:nvSpPr>
          <p:cNvPr id="140" name="Google Shape;140;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25400" marR="25400" lvl="0" indent="0" algn="just" rtl="0">
              <a:lnSpc>
                <a:spcPct val="115000"/>
              </a:lnSpc>
              <a:spcBef>
                <a:spcPts val="600"/>
              </a:spcBef>
              <a:spcAft>
                <a:spcPts val="0"/>
              </a:spcAft>
              <a:buClr>
                <a:schemeClr val="dk1"/>
              </a:buClr>
              <a:buSzPts val="1100"/>
              <a:buFont typeface="Arial"/>
              <a:buNone/>
            </a:pPr>
            <a:r>
              <a:rPr lang="en" sz="2000" dirty="0">
                <a:solidFill>
                  <a:schemeClr val="dk1"/>
                </a:solidFill>
              </a:rPr>
              <a:t>The HAVING Clause enables you to specify conditions that filter which group results appear in the results.</a:t>
            </a:r>
            <a:endParaRPr sz="2000" dirty="0">
              <a:solidFill>
                <a:schemeClr val="dk1"/>
              </a:solidFill>
            </a:endParaRPr>
          </a:p>
          <a:p>
            <a:pPr marL="25400" marR="25400" lvl="0" indent="0" algn="just" rtl="0">
              <a:lnSpc>
                <a:spcPct val="115000"/>
              </a:lnSpc>
              <a:spcBef>
                <a:spcPts val="700"/>
              </a:spcBef>
              <a:spcAft>
                <a:spcPts val="0"/>
              </a:spcAft>
              <a:buClr>
                <a:schemeClr val="dk1"/>
              </a:buClr>
              <a:buSzPts val="1100"/>
              <a:buFont typeface="Arial"/>
              <a:buNone/>
            </a:pPr>
            <a:r>
              <a:rPr lang="en" sz="2000" dirty="0">
                <a:solidFill>
                  <a:schemeClr val="dk1"/>
                </a:solidFill>
              </a:rPr>
              <a:t>The WHERE clause places conditions on the selected columns, whereas the HAVING clause places conditions on groups created by the GROUP BY clause.</a:t>
            </a:r>
            <a:endParaRPr sz="2000" dirty="0">
              <a:solidFill>
                <a:schemeClr val="dk1"/>
              </a:solidFill>
            </a:endParaRPr>
          </a:p>
          <a:p>
            <a:pPr marL="0" lvl="0" indent="0" algn="l" rtl="0">
              <a:lnSpc>
                <a:spcPct val="115000"/>
              </a:lnSpc>
              <a:spcBef>
                <a:spcPts val="700"/>
              </a:spcBef>
              <a:spcAft>
                <a:spcPts val="1200"/>
              </a:spcAft>
              <a:buSzPts val="1800"/>
              <a:buNone/>
            </a:pPr>
            <a:endParaRPr dirty="0"/>
          </a:p>
        </p:txBody>
      </p:sp>
    </p:spTree>
    <p:extLst>
      <p:ext uri="{BB962C8B-B14F-4D97-AF65-F5344CB8AC3E}">
        <p14:creationId xmlns:p14="http://schemas.microsoft.com/office/powerpoint/2010/main" val="3809882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 sz="2400" dirty="0">
                <a:solidFill>
                  <a:schemeClr val="dk1"/>
                </a:solidFill>
                <a:highlight>
                  <a:srgbClr val="EEEEEE"/>
                </a:highlight>
                <a:latin typeface="Courier New"/>
                <a:ea typeface="Courier New"/>
                <a:cs typeface="Courier New"/>
                <a:sym typeface="Courier New"/>
              </a:rPr>
              <a:t>SELECT column1, column2</a:t>
            </a:r>
            <a:endParaRPr sz="2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2400" dirty="0">
                <a:solidFill>
                  <a:schemeClr val="dk1"/>
                </a:solidFill>
                <a:highlight>
                  <a:srgbClr val="EEEEEE"/>
                </a:highlight>
                <a:latin typeface="Courier New"/>
                <a:ea typeface="Courier New"/>
                <a:cs typeface="Courier New"/>
                <a:sym typeface="Courier New"/>
              </a:rPr>
              <a:t>FROM table1</a:t>
            </a:r>
            <a:endParaRPr sz="2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2400" dirty="0">
                <a:solidFill>
                  <a:schemeClr val="dk1"/>
                </a:solidFill>
                <a:highlight>
                  <a:srgbClr val="EEEEEE"/>
                </a:highlight>
                <a:latin typeface="Courier New"/>
                <a:ea typeface="Courier New"/>
                <a:cs typeface="Courier New"/>
                <a:sym typeface="Courier New"/>
              </a:rPr>
              <a:t>WHERE [ conditions ]</a:t>
            </a:r>
            <a:endParaRPr sz="2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2400" dirty="0">
                <a:solidFill>
                  <a:schemeClr val="dk1"/>
                </a:solidFill>
                <a:highlight>
                  <a:srgbClr val="EEEEEE"/>
                </a:highlight>
                <a:latin typeface="Courier New"/>
                <a:ea typeface="Courier New"/>
                <a:cs typeface="Courier New"/>
                <a:sym typeface="Courier New"/>
              </a:rPr>
              <a:t>GROUP BY column1, column2</a:t>
            </a:r>
            <a:endParaRPr sz="2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1200"/>
              </a:spcBef>
              <a:spcAft>
                <a:spcPts val="0"/>
              </a:spcAft>
              <a:buSzPts val="1800"/>
              <a:buNone/>
            </a:pPr>
            <a:r>
              <a:rPr lang="en" sz="2400" dirty="0">
                <a:solidFill>
                  <a:schemeClr val="dk1"/>
                </a:solidFill>
                <a:highlight>
                  <a:srgbClr val="EEEEEE"/>
                </a:highlight>
                <a:latin typeface="Courier New"/>
                <a:ea typeface="Courier New"/>
                <a:cs typeface="Courier New"/>
                <a:sym typeface="Courier New"/>
              </a:rPr>
              <a:t>HAVING [ conditions ]</a:t>
            </a:r>
            <a:endParaRPr sz="2400" dirty="0">
              <a:solidFill>
                <a:schemeClr val="dk1"/>
              </a:solidFill>
              <a:highlight>
                <a:srgbClr val="EEEEEE"/>
              </a:highlight>
              <a:latin typeface="Courier New"/>
              <a:ea typeface="Courier New"/>
              <a:cs typeface="Courier New"/>
              <a:sym typeface="Courier New"/>
            </a:endParaRPr>
          </a:p>
          <a:p>
            <a:pPr marL="139700" marR="139700" lvl="0" indent="0" algn="l" rtl="0">
              <a:lnSpc>
                <a:spcPct val="115000"/>
              </a:lnSpc>
              <a:spcBef>
                <a:spcPts val="1200"/>
              </a:spcBef>
              <a:spcAft>
                <a:spcPts val="0"/>
              </a:spcAft>
              <a:buClr>
                <a:schemeClr val="dk1"/>
              </a:buClr>
              <a:buSzPts val="1100"/>
              <a:buFont typeface="Arial"/>
              <a:buNone/>
            </a:pPr>
            <a:r>
              <a:rPr lang="en" sz="2400" dirty="0">
                <a:solidFill>
                  <a:schemeClr val="dk1"/>
                </a:solidFill>
                <a:highlight>
                  <a:srgbClr val="EEEEEE"/>
                </a:highlight>
                <a:latin typeface="Courier New"/>
                <a:ea typeface="Courier New"/>
                <a:cs typeface="Courier New"/>
                <a:sym typeface="Courier New"/>
              </a:rPr>
              <a:t>ORDER BY column1, column2</a:t>
            </a:r>
            <a:endParaRPr sz="2400" dirty="0">
              <a:solidFill>
                <a:schemeClr val="dk1"/>
              </a:solidFill>
              <a:highlight>
                <a:srgbClr val="EEEEEE"/>
              </a:highlight>
              <a:latin typeface="Courier New"/>
              <a:ea typeface="Courier New"/>
              <a:cs typeface="Courier New"/>
              <a:sym typeface="Courier New"/>
            </a:endParaRPr>
          </a:p>
          <a:p>
            <a:pPr marL="0" lvl="0" indent="0" algn="l" rtl="0">
              <a:lnSpc>
                <a:spcPct val="115000"/>
              </a:lnSpc>
              <a:spcBef>
                <a:spcPts val="0"/>
              </a:spcBef>
              <a:spcAft>
                <a:spcPts val="1200"/>
              </a:spcAft>
              <a:buSzPts val="1800"/>
              <a:buNone/>
            </a:pPr>
            <a:endParaRPr dirty="0"/>
          </a:p>
        </p:txBody>
      </p:sp>
    </p:spTree>
    <p:extLst>
      <p:ext uri="{BB962C8B-B14F-4D97-AF65-F5344CB8AC3E}">
        <p14:creationId xmlns:p14="http://schemas.microsoft.com/office/powerpoint/2010/main" val="2628367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1800" b="1" dirty="0">
                <a:solidFill>
                  <a:srgbClr val="333333"/>
                </a:solidFill>
                <a:highlight>
                  <a:srgbClr val="FFFFFF"/>
                </a:highlight>
                <a:latin typeface="Roboto"/>
                <a:ea typeface="Roboto"/>
                <a:cs typeface="Roboto"/>
                <a:sym typeface="Roboto"/>
              </a:rPr>
              <a:t>Employee table</a:t>
            </a:r>
            <a:endParaRPr sz="4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88" y="1333570"/>
            <a:ext cx="8259549" cy="32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4659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77422"/>
            <a:ext cx="8520600" cy="4391454"/>
          </a:xfrm>
        </p:spPr>
        <p:txBody>
          <a:bodyPr/>
          <a:lstStyle/>
          <a:p>
            <a:pPr fontAlgn="base"/>
            <a:r>
              <a:rPr lang="en-US" sz="2400" dirty="0">
                <a:solidFill>
                  <a:srgbClr val="FF0000"/>
                </a:solidFill>
              </a:rPr>
              <a:t>To Know the sum of salaries, we will write the query:</a:t>
            </a:r>
          </a:p>
          <a:p>
            <a:pPr marL="114300" indent="0">
              <a:buNone/>
            </a:pPr>
            <a:endParaRPr lang="en-US" sz="2800" dirty="0" smtClean="0"/>
          </a:p>
          <a:p>
            <a:pPr marL="114300" indent="0">
              <a:buNone/>
            </a:pPr>
            <a:r>
              <a:rPr lang="en-US" sz="2800" dirty="0" smtClean="0"/>
              <a:t>SELECT </a:t>
            </a:r>
            <a:r>
              <a:rPr lang="en-US" sz="2800" dirty="0"/>
              <a:t>Department, </a:t>
            </a:r>
            <a:r>
              <a:rPr lang="en-US" sz="2800" dirty="0">
                <a:solidFill>
                  <a:srgbClr val="7030A0"/>
                </a:solidFill>
              </a:rPr>
              <a:t>sum(Salary</a:t>
            </a:r>
            <a:r>
              <a:rPr lang="en-US" sz="2800" dirty="0"/>
              <a:t>) as Salary FROM employee </a:t>
            </a:r>
            <a:r>
              <a:rPr lang="en-US" sz="2800" dirty="0">
                <a:solidFill>
                  <a:srgbClr val="7030A0"/>
                </a:solidFill>
              </a:rPr>
              <a:t>GROUP BY department</a:t>
            </a:r>
            <a:r>
              <a:rPr lang="en-US" sz="2800" dirty="0"/>
              <a:t>;</a:t>
            </a:r>
            <a:endParaRPr lang="en-IN"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09" y="2347415"/>
            <a:ext cx="8576717" cy="279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40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7421" y="327546"/>
            <a:ext cx="8654879" cy="4815954"/>
          </a:xfrm>
        </p:spPr>
        <p:txBody>
          <a:bodyPr/>
          <a:lstStyle/>
          <a:p>
            <a:pPr fontAlgn="base"/>
            <a:r>
              <a:rPr lang="en-US" b="1" dirty="0"/>
              <a:t>if we need to display the departments where the sum of salaries is 50,000 or more. In this condition, we will use the HAVING Clause.</a:t>
            </a:r>
          </a:p>
          <a:p>
            <a:pPr marL="114300" indent="0">
              <a:buNone/>
            </a:pPr>
            <a:endParaRPr lang="en-US" dirty="0" smtClean="0"/>
          </a:p>
          <a:p>
            <a:pPr marL="114300" indent="0">
              <a:buNone/>
            </a:pPr>
            <a:r>
              <a:rPr lang="en-US" sz="2400" dirty="0" smtClean="0"/>
              <a:t>SELECT </a:t>
            </a:r>
            <a:r>
              <a:rPr lang="en-US" sz="2400" dirty="0"/>
              <a:t>Department, </a:t>
            </a:r>
            <a:r>
              <a:rPr lang="en-US" sz="2400" dirty="0">
                <a:solidFill>
                  <a:srgbClr val="7030A0"/>
                </a:solidFill>
              </a:rPr>
              <a:t>sum(Salary)</a:t>
            </a:r>
            <a:r>
              <a:rPr lang="en-US" sz="2400" dirty="0"/>
              <a:t> as Salary FROM employee </a:t>
            </a:r>
            <a:r>
              <a:rPr lang="en-US" sz="2400" dirty="0">
                <a:solidFill>
                  <a:srgbClr val="0070C0"/>
                </a:solidFill>
              </a:rPr>
              <a:t>GROUP BY department </a:t>
            </a:r>
            <a:r>
              <a:rPr lang="en-US" sz="2400" dirty="0">
                <a:solidFill>
                  <a:srgbClr val="7030A0"/>
                </a:solidFill>
              </a:rPr>
              <a:t>HAVING SUM(Salary) &gt;= 50000; </a:t>
            </a:r>
            <a:endParaRPr lang="en-IN" sz="2400" dirty="0">
              <a:solidFill>
                <a:srgbClr val="7030A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73235"/>
            <a:ext cx="8255758"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827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2</a:t>
            </a:r>
            <a:endParaRPr lang="en-IN" dirty="0"/>
          </a:p>
        </p:txBody>
      </p:sp>
      <p:sp>
        <p:nvSpPr>
          <p:cNvPr id="3" name="Text Placeholder 2"/>
          <p:cNvSpPr>
            <a:spLocks noGrp="1"/>
          </p:cNvSpPr>
          <p:nvPr>
            <p:ph type="body" idx="1"/>
          </p:nvPr>
        </p:nvSpPr>
        <p:spPr/>
        <p:txBody>
          <a:bodyPr/>
          <a:lstStyle/>
          <a:p>
            <a:r>
              <a:rPr lang="en-IN" b="1" dirty="0"/>
              <a:t>Employee</a:t>
            </a:r>
            <a:r>
              <a:rPr lang="en-IN" dirty="0"/>
              <a:t> table</a:t>
            </a:r>
          </a:p>
        </p:txBody>
      </p:sp>
      <p:graphicFrame>
        <p:nvGraphicFramePr>
          <p:cNvPr id="4" name="Table 3"/>
          <p:cNvGraphicFramePr>
            <a:graphicFrameLocks noGrp="1"/>
          </p:cNvGraphicFramePr>
          <p:nvPr/>
        </p:nvGraphicFramePr>
        <p:xfrm>
          <a:off x="359716" y="1725295"/>
          <a:ext cx="8424568" cy="2484120"/>
        </p:xfrm>
        <a:graphic>
          <a:graphicData uri="http://schemas.openxmlformats.org/drawingml/2006/table">
            <a:tbl>
              <a:tblPr/>
              <a:tblGrid>
                <a:gridCol w="2106142"/>
                <a:gridCol w="2106142"/>
                <a:gridCol w="2106142"/>
                <a:gridCol w="2106142"/>
              </a:tblGrid>
              <a:tr h="0">
                <a:tc>
                  <a:txBody>
                    <a:bodyPr/>
                    <a:lstStyle/>
                    <a:p>
                      <a:pPr algn="l" fontAlgn="t"/>
                      <a:r>
                        <a:rPr lang="en-IN">
                          <a:solidFill>
                            <a:srgbClr val="000000"/>
                          </a:solidFill>
                          <a:effectLst/>
                          <a:latin typeface="times new roman"/>
                        </a:rPr>
                        <a:t>Emp_Id</a:t>
                      </a:r>
                    </a:p>
                  </a:txBody>
                  <a:tcPr marL="114300" marR="114300" marT="114300" marB="114300">
                    <a:lnL w="9525" cap="flat" cmpd="sng" algn="ctr">
                      <a:solidFill>
                        <a:srgbClr val="701B36"/>
                      </a:solidFill>
                      <a:prstDash val="solid"/>
                      <a:round/>
                      <a:headEnd type="none" w="med" len="med"/>
                      <a:tailEnd type="none" w="med" len="med"/>
                    </a:lnL>
                    <a:lnR w="9525" cap="flat" cmpd="sng" algn="ctr">
                      <a:solidFill>
                        <a:srgbClr val="701B36"/>
                      </a:solidFill>
                      <a:prstDash val="solid"/>
                      <a:round/>
                      <a:headEnd type="none" w="med" len="med"/>
                      <a:tailEnd type="none" w="med" len="med"/>
                    </a:lnR>
                    <a:lnT w="9525" cap="flat" cmpd="sng" algn="ctr">
                      <a:solidFill>
                        <a:srgbClr val="701B3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a:rPr>
                        <a:t>Emp_Name</a:t>
                      </a:r>
                    </a:p>
                  </a:txBody>
                  <a:tcPr marL="114300" marR="114300" marT="114300" marB="114300">
                    <a:lnL w="9525" cap="flat" cmpd="sng" algn="ctr">
                      <a:solidFill>
                        <a:srgbClr val="701B36"/>
                      </a:solidFill>
                      <a:prstDash val="solid"/>
                      <a:round/>
                      <a:headEnd type="none" w="med" len="med"/>
                      <a:tailEnd type="none" w="med" len="med"/>
                    </a:lnL>
                    <a:lnR w="9525" cap="flat" cmpd="sng" algn="ctr">
                      <a:solidFill>
                        <a:srgbClr val="701B36"/>
                      </a:solidFill>
                      <a:prstDash val="solid"/>
                      <a:round/>
                      <a:headEnd type="none" w="med" len="med"/>
                      <a:tailEnd type="none" w="med" len="med"/>
                    </a:lnR>
                    <a:lnT w="9525" cap="flat" cmpd="sng" algn="ctr">
                      <a:solidFill>
                        <a:srgbClr val="701B3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a:rPr>
                        <a:t>Emp_Salary</a:t>
                      </a:r>
                    </a:p>
                  </a:txBody>
                  <a:tcPr marL="114300" marR="114300" marT="114300" marB="114300">
                    <a:lnL w="9525" cap="flat" cmpd="sng" algn="ctr">
                      <a:solidFill>
                        <a:srgbClr val="701B36"/>
                      </a:solidFill>
                      <a:prstDash val="solid"/>
                      <a:round/>
                      <a:headEnd type="none" w="med" len="med"/>
                      <a:tailEnd type="none" w="med" len="med"/>
                    </a:lnL>
                    <a:lnR w="9525" cap="flat" cmpd="sng" algn="ctr">
                      <a:solidFill>
                        <a:srgbClr val="701B36"/>
                      </a:solidFill>
                      <a:prstDash val="solid"/>
                      <a:round/>
                      <a:headEnd type="none" w="med" len="med"/>
                      <a:tailEnd type="none" w="med" len="med"/>
                    </a:lnR>
                    <a:lnT w="9525" cap="flat" cmpd="sng" algn="ctr">
                      <a:solidFill>
                        <a:srgbClr val="701B3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a:rPr>
                        <a:t>Emp_City</a:t>
                      </a:r>
                    </a:p>
                  </a:txBody>
                  <a:tcPr marL="114300" marR="114300" marT="114300" marB="114300">
                    <a:lnL w="9525" cap="flat" cmpd="sng" algn="ctr">
                      <a:solidFill>
                        <a:srgbClr val="701B36"/>
                      </a:solidFill>
                      <a:prstDash val="solid"/>
                      <a:round/>
                      <a:headEnd type="none" w="med" len="med"/>
                      <a:tailEnd type="none" w="med" len="med"/>
                    </a:lnL>
                    <a:lnR w="9525" cap="flat" cmpd="sng" algn="ctr">
                      <a:solidFill>
                        <a:srgbClr val="701B36"/>
                      </a:solidFill>
                      <a:prstDash val="solid"/>
                      <a:round/>
                      <a:headEnd type="none" w="med" len="med"/>
                      <a:tailEnd type="none" w="med" len="med"/>
                    </a:lnR>
                    <a:lnT w="9525" cap="flat" cmpd="sng" algn="ctr">
                      <a:solidFill>
                        <a:srgbClr val="701B3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0">
                <a:tc>
                  <a:txBody>
                    <a:bodyPr/>
                    <a:lstStyle/>
                    <a:p>
                      <a:pPr algn="just" fontAlgn="t"/>
                      <a:r>
                        <a:rPr lang="en-IN">
                          <a:solidFill>
                            <a:srgbClr val="333333"/>
                          </a:solidFill>
                          <a:effectLst/>
                          <a:latin typeface="inter-regular"/>
                        </a:rPr>
                        <a:t>201</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Abhay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2000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Goa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IN">
                          <a:solidFill>
                            <a:srgbClr val="333333"/>
                          </a:solidFill>
                          <a:effectLst/>
                          <a:latin typeface="inter-regular"/>
                        </a:rPr>
                        <a:t>202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Ankit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4000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0">
                <a:tc>
                  <a:txBody>
                    <a:bodyPr/>
                    <a:lstStyle/>
                    <a:p>
                      <a:pPr algn="just" fontAlgn="t"/>
                      <a:r>
                        <a:rPr lang="en-IN">
                          <a:solidFill>
                            <a:srgbClr val="333333"/>
                          </a:solidFill>
                          <a:effectLst/>
                          <a:latin typeface="inter-regular"/>
                        </a:rPr>
                        <a:t>203</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Bheem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8000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Jaipur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IN" dirty="0" smtClean="0">
                          <a:solidFill>
                            <a:srgbClr val="333333"/>
                          </a:solidFill>
                          <a:effectLst/>
                          <a:latin typeface="inter-regular"/>
                        </a:rPr>
                        <a:t>204</a:t>
                      </a:r>
                      <a:endParaRPr lang="en-IN"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marL="0" marR="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IN" dirty="0" smtClean="0">
                          <a:solidFill>
                            <a:srgbClr val="333333"/>
                          </a:solidFill>
                          <a:effectLst/>
                          <a:latin typeface="inter-regular"/>
                        </a:rPr>
                        <a:t>Ram</a:t>
                      </a:r>
                    </a:p>
                    <a:p>
                      <a:pPr algn="just" fontAlgn="t"/>
                      <a:endParaRPr lang="en-IN"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marL="0" marR="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IN" dirty="0" smtClean="0">
                          <a:solidFill>
                            <a:srgbClr val="333333"/>
                          </a:solidFill>
                          <a:effectLst/>
                          <a:latin typeface="inter-regular"/>
                        </a:rPr>
                        <a:t>2000</a:t>
                      </a:r>
                    </a:p>
                    <a:p>
                      <a:pPr algn="just" fontAlgn="t"/>
                      <a:endParaRPr lang="en-IN"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rgbClr val="333333"/>
                          </a:solidFill>
                          <a:effectLst/>
                          <a:latin typeface="inter-regular"/>
                        </a:rPr>
                        <a:t>Goa</a:t>
                      </a:r>
                    </a:p>
                    <a:p>
                      <a:endParaRPr lang="en-IN" dirty="0"/>
                    </a:p>
                  </a:txBody>
                  <a:tcPr>
                    <a:lnL w="9525" cap="flat" cmpd="sng" algn="ctr">
                      <a:solidFill>
                        <a:srgbClr val="C7CCBE"/>
                      </a:solidFill>
                      <a:prstDash val="solid"/>
                      <a:round/>
                      <a:headEnd type="none" w="med" len="med"/>
                      <a:tailEnd type="none" w="med" len="med"/>
                    </a:lnL>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tcPr>
                </a:tc>
              </a:tr>
              <a:tr h="0">
                <a:tc>
                  <a:txBody>
                    <a:bodyPr/>
                    <a:lstStyle/>
                    <a:p>
                      <a:pPr algn="just" fontAlgn="t"/>
                      <a:r>
                        <a:rPr lang="en-IN">
                          <a:solidFill>
                            <a:srgbClr val="333333"/>
                          </a:solidFill>
                          <a:effectLst/>
                          <a:latin typeface="inter-regular"/>
                        </a:rPr>
                        <a:t>205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Sumit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5000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493890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09433"/>
            <a:ext cx="8520600" cy="4159442"/>
          </a:xfrm>
        </p:spPr>
        <p:txBody>
          <a:bodyPr/>
          <a:lstStyle/>
          <a:p>
            <a:r>
              <a:rPr lang="en-US" dirty="0"/>
              <a:t>If you want to add the salary of employees for each city, you have to write the following query</a:t>
            </a:r>
            <a:r>
              <a:rPr lang="en-US" dirty="0" smtClean="0"/>
              <a:t>:</a:t>
            </a:r>
          </a:p>
          <a:p>
            <a:endParaRPr lang="en-US" dirty="0"/>
          </a:p>
          <a:p>
            <a:pPr marL="114300" indent="0" algn="just">
              <a:buNone/>
            </a:pPr>
            <a:r>
              <a:rPr lang="en-US" sz="2400" b="1" dirty="0" smtClean="0">
                <a:solidFill>
                  <a:srgbClr val="006699"/>
                </a:solidFill>
                <a:latin typeface="inter-regular"/>
              </a:rPr>
              <a:t>SELECT</a:t>
            </a:r>
            <a:r>
              <a:rPr lang="en-US" sz="2400" dirty="0">
                <a:solidFill>
                  <a:srgbClr val="000000"/>
                </a:solidFill>
                <a:latin typeface="inter-regular"/>
              </a:rPr>
              <a:t> </a:t>
            </a:r>
            <a:r>
              <a:rPr lang="en-US" sz="2400" dirty="0">
                <a:solidFill>
                  <a:srgbClr val="FF1493"/>
                </a:solidFill>
                <a:latin typeface="inter-regular"/>
              </a:rPr>
              <a:t>SUM</a:t>
            </a:r>
            <a:r>
              <a:rPr lang="en-US" sz="2400" dirty="0">
                <a:solidFill>
                  <a:srgbClr val="000000"/>
                </a:solidFill>
                <a:latin typeface="inter-regular"/>
              </a:rPr>
              <a:t>(</a:t>
            </a:r>
            <a:r>
              <a:rPr lang="en-US" sz="2400" dirty="0" err="1">
                <a:solidFill>
                  <a:srgbClr val="000000"/>
                </a:solidFill>
                <a:latin typeface="inter-regular"/>
              </a:rPr>
              <a:t>Emp_Salary</a:t>
            </a:r>
            <a:r>
              <a:rPr lang="en-US" sz="2400" dirty="0">
                <a:solidFill>
                  <a:srgbClr val="000000"/>
                </a:solidFill>
                <a:latin typeface="inter-regular"/>
              </a:rPr>
              <a:t>), </a:t>
            </a:r>
            <a:r>
              <a:rPr lang="en-US" sz="2400" dirty="0" err="1">
                <a:solidFill>
                  <a:srgbClr val="000000"/>
                </a:solidFill>
                <a:latin typeface="inter-regular"/>
              </a:rPr>
              <a:t>Emp_City</a:t>
            </a:r>
            <a:r>
              <a:rPr lang="en-US" sz="2400" dirty="0">
                <a:solidFill>
                  <a:srgbClr val="000000"/>
                </a:solidFill>
                <a:latin typeface="inter-regular"/>
              </a:rPr>
              <a:t> </a:t>
            </a:r>
            <a:r>
              <a:rPr lang="en-US" sz="2400" b="1" dirty="0">
                <a:solidFill>
                  <a:srgbClr val="006699"/>
                </a:solidFill>
                <a:latin typeface="inter-regular"/>
              </a:rPr>
              <a:t>FROM</a:t>
            </a:r>
            <a:r>
              <a:rPr lang="en-US" sz="2400" dirty="0">
                <a:solidFill>
                  <a:srgbClr val="000000"/>
                </a:solidFill>
                <a:latin typeface="inter-regular"/>
              </a:rPr>
              <a:t> Employee </a:t>
            </a:r>
            <a:endParaRPr lang="en-US" sz="2400" dirty="0" smtClean="0">
              <a:solidFill>
                <a:srgbClr val="000000"/>
              </a:solidFill>
              <a:latin typeface="inter-regular"/>
            </a:endParaRPr>
          </a:p>
          <a:p>
            <a:pPr marL="114300" indent="0" algn="just">
              <a:buNone/>
            </a:pPr>
            <a:r>
              <a:rPr lang="en-US" sz="2400" b="1" dirty="0" smtClean="0">
                <a:solidFill>
                  <a:srgbClr val="006699"/>
                </a:solidFill>
                <a:latin typeface="inter-regular"/>
              </a:rPr>
              <a:t>GROUP</a:t>
            </a:r>
            <a:r>
              <a:rPr lang="en-US" sz="2400" dirty="0">
                <a:solidFill>
                  <a:srgbClr val="000000"/>
                </a:solidFill>
                <a:latin typeface="inter-regular"/>
              </a:rPr>
              <a:t> </a:t>
            </a:r>
            <a:r>
              <a:rPr lang="en-US" sz="2400" b="1" dirty="0">
                <a:solidFill>
                  <a:srgbClr val="006699"/>
                </a:solidFill>
                <a:latin typeface="inter-regular"/>
              </a:rPr>
              <a:t>BY</a:t>
            </a:r>
            <a:r>
              <a:rPr lang="en-US" sz="2400" dirty="0">
                <a:solidFill>
                  <a:srgbClr val="000000"/>
                </a:solidFill>
                <a:latin typeface="inter-regular"/>
              </a:rPr>
              <a:t> </a:t>
            </a:r>
            <a:r>
              <a:rPr lang="en-US" sz="2400" dirty="0" err="1">
                <a:solidFill>
                  <a:srgbClr val="000000"/>
                </a:solidFill>
                <a:latin typeface="inter-regular"/>
              </a:rPr>
              <a:t>Emp_City</a:t>
            </a:r>
            <a:r>
              <a:rPr lang="en-US" sz="2400" dirty="0">
                <a:solidFill>
                  <a:srgbClr val="000000"/>
                </a:solidFill>
                <a:latin typeface="inter-regular"/>
              </a:rPr>
              <a:t>;  </a:t>
            </a: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66127822"/>
              </p:ext>
            </p:extLst>
          </p:nvPr>
        </p:nvGraphicFramePr>
        <p:xfrm>
          <a:off x="2488767" y="2582374"/>
          <a:ext cx="3980272" cy="2303524"/>
        </p:xfrm>
        <a:graphic>
          <a:graphicData uri="http://schemas.openxmlformats.org/drawingml/2006/table">
            <a:tbl>
              <a:tblPr/>
              <a:tblGrid>
                <a:gridCol w="2192415"/>
                <a:gridCol w="1787857"/>
              </a:tblGrid>
              <a:tr h="661408">
                <a:tc>
                  <a:txBody>
                    <a:bodyPr/>
                    <a:lstStyle/>
                    <a:p>
                      <a:pPr algn="l" fontAlgn="t"/>
                      <a:r>
                        <a:rPr lang="en-IN" sz="1800" dirty="0">
                          <a:solidFill>
                            <a:srgbClr val="000000"/>
                          </a:solidFill>
                          <a:effectLst/>
                          <a:latin typeface="times new roman"/>
                        </a:rPr>
                        <a:t>SUM(</a:t>
                      </a:r>
                      <a:r>
                        <a:rPr lang="en-IN" sz="1800" dirty="0" err="1">
                          <a:solidFill>
                            <a:srgbClr val="000000"/>
                          </a:solidFill>
                          <a:effectLst/>
                          <a:latin typeface="times new roman"/>
                        </a:rPr>
                        <a:t>Emp_Salary</a:t>
                      </a:r>
                      <a:r>
                        <a:rPr lang="en-IN" sz="1800" dirty="0">
                          <a:solidFill>
                            <a:srgbClr val="000000"/>
                          </a:solidFill>
                          <a:effectLst/>
                          <a:latin typeface="times new roman"/>
                        </a:rPr>
                        <a:t>)</a:t>
                      </a:r>
                    </a:p>
                  </a:txBody>
                  <a:tcPr marL="114300" marR="114300" marT="114300" marB="114300">
                    <a:lnL w="9525" cap="flat" cmpd="sng" algn="ctr">
                      <a:solidFill>
                        <a:srgbClr val="20EEAC"/>
                      </a:solidFill>
                      <a:prstDash val="solid"/>
                      <a:round/>
                      <a:headEnd type="none" w="med" len="med"/>
                      <a:tailEnd type="none" w="med" len="med"/>
                    </a:lnL>
                    <a:lnR w="9525" cap="flat" cmpd="sng" algn="ctr">
                      <a:solidFill>
                        <a:srgbClr val="20EEAC"/>
                      </a:solidFill>
                      <a:prstDash val="solid"/>
                      <a:round/>
                      <a:headEnd type="none" w="med" len="med"/>
                      <a:tailEnd type="none" w="med" len="med"/>
                    </a:lnR>
                    <a:lnT w="9525" cap="flat" cmpd="sng" algn="ctr">
                      <a:solidFill>
                        <a:srgbClr val="20EEA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a:rPr>
                        <a:t>Emp_City</a:t>
                      </a:r>
                    </a:p>
                  </a:txBody>
                  <a:tcPr marL="114300" marR="114300" marT="114300" marB="114300">
                    <a:lnL w="9525" cap="flat" cmpd="sng" algn="ctr">
                      <a:solidFill>
                        <a:srgbClr val="20EEAC"/>
                      </a:solidFill>
                      <a:prstDash val="solid"/>
                      <a:round/>
                      <a:headEnd type="none" w="med" len="med"/>
                      <a:tailEnd type="none" w="med" len="med"/>
                    </a:lnL>
                    <a:lnR w="9525" cap="flat" cmpd="sng" algn="ctr">
                      <a:solidFill>
                        <a:srgbClr val="20EEAC"/>
                      </a:solidFill>
                      <a:prstDash val="solid"/>
                      <a:round/>
                      <a:headEnd type="none" w="med" len="med"/>
                      <a:tailEnd type="none" w="med" len="med"/>
                    </a:lnR>
                    <a:lnT w="9525" cap="flat" cmpd="sng" algn="ctr">
                      <a:solidFill>
                        <a:srgbClr val="20EEA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547372">
                <a:tc>
                  <a:txBody>
                    <a:bodyPr/>
                    <a:lstStyle/>
                    <a:p>
                      <a:pPr algn="just" fontAlgn="t"/>
                      <a:r>
                        <a:rPr lang="en-IN" sz="1800" dirty="0">
                          <a:solidFill>
                            <a:srgbClr val="333333"/>
                          </a:solidFill>
                          <a:effectLst/>
                          <a:latin typeface="inter-regular"/>
                        </a:rPr>
                        <a:t>4000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800">
                          <a:solidFill>
                            <a:srgbClr val="333333"/>
                          </a:solidFill>
                          <a:effectLst/>
                          <a:latin typeface="inter-regular"/>
                        </a:rPr>
                        <a:t>Goa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47372">
                <a:tc>
                  <a:txBody>
                    <a:bodyPr/>
                    <a:lstStyle/>
                    <a:p>
                      <a:pPr algn="just" fontAlgn="t"/>
                      <a:r>
                        <a:rPr lang="en-IN" sz="1800" dirty="0">
                          <a:solidFill>
                            <a:srgbClr val="333333"/>
                          </a:solidFill>
                          <a:effectLst/>
                          <a:latin typeface="inter-regular"/>
                        </a:rPr>
                        <a:t>9000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800" dirty="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47372">
                <a:tc>
                  <a:txBody>
                    <a:bodyPr/>
                    <a:lstStyle/>
                    <a:p>
                      <a:pPr algn="just" fontAlgn="t"/>
                      <a:r>
                        <a:rPr lang="en-IN" sz="1800">
                          <a:solidFill>
                            <a:srgbClr val="333333"/>
                          </a:solidFill>
                          <a:effectLst/>
                          <a:latin typeface="inter-regular"/>
                        </a:rPr>
                        <a:t>8000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800" dirty="0">
                          <a:solidFill>
                            <a:srgbClr val="333333"/>
                          </a:solidFill>
                          <a:effectLst/>
                          <a:latin typeface="inter-regular"/>
                        </a:rPr>
                        <a:t>Jaipur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17688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532263"/>
            <a:ext cx="8520600" cy="4036612"/>
          </a:xfrm>
        </p:spPr>
        <p:txBody>
          <a:bodyPr/>
          <a:lstStyle/>
          <a:p>
            <a:pPr marL="114300" indent="0">
              <a:buNone/>
            </a:pPr>
            <a:r>
              <a:rPr lang="en-US" dirty="0"/>
              <a:t>suppose that you want to show those cities whose total salary of employees is more than 5000. For this case, you have to type the following query with the HAVING clause in SQL</a:t>
            </a:r>
            <a:r>
              <a:rPr lang="en-US" dirty="0" smtClean="0"/>
              <a:t>:</a:t>
            </a:r>
          </a:p>
          <a:p>
            <a:pPr marL="114300" indent="0" algn="just">
              <a:buNone/>
            </a:pPr>
            <a:endParaRPr lang="en-US" sz="2000" b="1" dirty="0" smtClean="0">
              <a:solidFill>
                <a:srgbClr val="006699"/>
              </a:solidFill>
              <a:latin typeface="inter-regular"/>
            </a:endParaRPr>
          </a:p>
          <a:p>
            <a:pPr marL="114300" indent="0" algn="just">
              <a:buNone/>
            </a:pPr>
            <a:r>
              <a:rPr lang="en-US" sz="2000" b="1" dirty="0" smtClean="0">
                <a:solidFill>
                  <a:srgbClr val="006699"/>
                </a:solidFill>
                <a:latin typeface="inter-regular"/>
              </a:rPr>
              <a:t>SELECT</a:t>
            </a:r>
            <a:r>
              <a:rPr lang="en-US" sz="2000" dirty="0">
                <a:solidFill>
                  <a:srgbClr val="000000"/>
                </a:solidFill>
                <a:latin typeface="inter-regular"/>
              </a:rPr>
              <a:t> </a:t>
            </a:r>
            <a:r>
              <a:rPr lang="en-US" sz="2000" dirty="0">
                <a:solidFill>
                  <a:srgbClr val="FF1493"/>
                </a:solidFill>
                <a:latin typeface="inter-regular"/>
              </a:rPr>
              <a:t>SUM</a:t>
            </a:r>
            <a:r>
              <a:rPr lang="en-US" sz="2000" dirty="0">
                <a:solidFill>
                  <a:srgbClr val="000000"/>
                </a:solidFill>
                <a:latin typeface="inter-regular"/>
              </a:rPr>
              <a:t>(</a:t>
            </a:r>
            <a:r>
              <a:rPr lang="en-US" sz="2000" dirty="0" err="1">
                <a:solidFill>
                  <a:srgbClr val="000000"/>
                </a:solidFill>
                <a:latin typeface="inter-regular"/>
              </a:rPr>
              <a:t>Emp_Salary</a:t>
            </a:r>
            <a:r>
              <a:rPr lang="en-US" sz="2000" dirty="0">
                <a:solidFill>
                  <a:srgbClr val="000000"/>
                </a:solidFill>
                <a:latin typeface="inter-regular"/>
              </a:rPr>
              <a:t>), </a:t>
            </a:r>
            <a:r>
              <a:rPr lang="en-US" sz="2000" dirty="0" err="1">
                <a:solidFill>
                  <a:srgbClr val="000000"/>
                </a:solidFill>
                <a:latin typeface="inter-regular"/>
              </a:rPr>
              <a:t>Emp_City</a:t>
            </a:r>
            <a:r>
              <a:rPr lang="en-US" sz="2000" dirty="0">
                <a:solidFill>
                  <a:srgbClr val="000000"/>
                </a:solidFill>
                <a:latin typeface="inter-regular"/>
              </a:rPr>
              <a:t> </a:t>
            </a:r>
            <a:r>
              <a:rPr lang="en-US" sz="2000" b="1" dirty="0">
                <a:solidFill>
                  <a:srgbClr val="006699"/>
                </a:solidFill>
                <a:latin typeface="inter-regular"/>
              </a:rPr>
              <a:t>FROM</a:t>
            </a:r>
            <a:r>
              <a:rPr lang="en-US" sz="2000" dirty="0">
                <a:solidFill>
                  <a:srgbClr val="000000"/>
                </a:solidFill>
                <a:latin typeface="inter-regular"/>
              </a:rPr>
              <a:t> Employee </a:t>
            </a:r>
            <a:r>
              <a:rPr lang="en-US" sz="2000" b="1" dirty="0">
                <a:solidFill>
                  <a:srgbClr val="006699"/>
                </a:solidFill>
                <a:latin typeface="inter-regular"/>
              </a:rPr>
              <a:t>GROUP</a:t>
            </a:r>
            <a:r>
              <a:rPr lang="en-US" sz="2000" dirty="0">
                <a:solidFill>
                  <a:srgbClr val="000000"/>
                </a:solidFill>
                <a:latin typeface="inter-regular"/>
              </a:rPr>
              <a:t> </a:t>
            </a:r>
            <a:r>
              <a:rPr lang="en-US" sz="2000" b="1" dirty="0">
                <a:solidFill>
                  <a:srgbClr val="006699"/>
                </a:solidFill>
                <a:latin typeface="inter-regular"/>
              </a:rPr>
              <a:t>BY</a:t>
            </a:r>
            <a:r>
              <a:rPr lang="en-US" sz="2000" dirty="0">
                <a:solidFill>
                  <a:srgbClr val="000000"/>
                </a:solidFill>
                <a:latin typeface="inter-regular"/>
              </a:rPr>
              <a:t> </a:t>
            </a:r>
            <a:endParaRPr lang="en-US" sz="2000" dirty="0" smtClean="0">
              <a:solidFill>
                <a:srgbClr val="000000"/>
              </a:solidFill>
              <a:latin typeface="inter-regular"/>
            </a:endParaRPr>
          </a:p>
          <a:p>
            <a:pPr marL="114300" indent="0" algn="just">
              <a:buNone/>
            </a:pPr>
            <a:r>
              <a:rPr lang="en-US" sz="2000" dirty="0" err="1" smtClean="0">
                <a:solidFill>
                  <a:srgbClr val="000000"/>
                </a:solidFill>
                <a:latin typeface="inter-regular"/>
              </a:rPr>
              <a:t>Emp_City</a:t>
            </a:r>
            <a:r>
              <a:rPr lang="en-US" sz="2000" dirty="0">
                <a:solidFill>
                  <a:srgbClr val="000000"/>
                </a:solidFill>
                <a:latin typeface="inter-regular"/>
              </a:rPr>
              <a:t> </a:t>
            </a:r>
            <a:r>
              <a:rPr lang="en-US" sz="2000" b="1" dirty="0">
                <a:solidFill>
                  <a:srgbClr val="006699"/>
                </a:solidFill>
                <a:latin typeface="inter-regular"/>
              </a:rPr>
              <a:t>HAVING</a:t>
            </a:r>
            <a:r>
              <a:rPr lang="en-US" sz="2000" dirty="0">
                <a:solidFill>
                  <a:srgbClr val="000000"/>
                </a:solidFill>
                <a:latin typeface="inter-regular"/>
              </a:rPr>
              <a:t> </a:t>
            </a:r>
            <a:r>
              <a:rPr lang="en-US" sz="2000" dirty="0">
                <a:solidFill>
                  <a:srgbClr val="FF1493"/>
                </a:solidFill>
                <a:latin typeface="inter-regular"/>
              </a:rPr>
              <a:t>SUM</a:t>
            </a:r>
            <a:r>
              <a:rPr lang="en-US" sz="2000" dirty="0">
                <a:solidFill>
                  <a:srgbClr val="000000"/>
                </a:solidFill>
                <a:latin typeface="inter-regular"/>
              </a:rPr>
              <a:t>(</a:t>
            </a:r>
            <a:r>
              <a:rPr lang="en-US" sz="2000" dirty="0" err="1">
                <a:solidFill>
                  <a:srgbClr val="000000"/>
                </a:solidFill>
                <a:latin typeface="inter-regular"/>
              </a:rPr>
              <a:t>Emp_Salary</a:t>
            </a:r>
            <a:r>
              <a:rPr lang="en-US" sz="2000" dirty="0">
                <a:solidFill>
                  <a:srgbClr val="000000"/>
                </a:solidFill>
                <a:latin typeface="inter-regular"/>
              </a:rPr>
              <a:t>)&gt;5000;  </a:t>
            </a:r>
          </a:p>
          <a:p>
            <a:pPr marL="11430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565050775"/>
              </p:ext>
            </p:extLst>
          </p:nvPr>
        </p:nvGraphicFramePr>
        <p:xfrm>
          <a:off x="318773" y="3365755"/>
          <a:ext cx="4826433" cy="1356360"/>
        </p:xfrm>
        <a:graphic>
          <a:graphicData uri="http://schemas.openxmlformats.org/drawingml/2006/table">
            <a:tbl>
              <a:tblPr/>
              <a:tblGrid>
                <a:gridCol w="2151472"/>
                <a:gridCol w="2674961"/>
              </a:tblGrid>
              <a:tr h="0">
                <a:tc>
                  <a:txBody>
                    <a:bodyPr/>
                    <a:lstStyle/>
                    <a:p>
                      <a:pPr algn="l" fontAlgn="t"/>
                      <a:r>
                        <a:rPr lang="en-IN" sz="1800">
                          <a:solidFill>
                            <a:srgbClr val="000000"/>
                          </a:solidFill>
                          <a:effectLst/>
                          <a:latin typeface="times new roman"/>
                        </a:rPr>
                        <a:t>SUM(Emp_Salary)</a:t>
                      </a:r>
                    </a:p>
                  </a:txBody>
                  <a:tcPr marL="114300" marR="114300" marT="114300" marB="114300">
                    <a:lnL w="9525" cap="flat" cmpd="sng" algn="ctr">
                      <a:solidFill>
                        <a:srgbClr val="B0D43E"/>
                      </a:solidFill>
                      <a:prstDash val="solid"/>
                      <a:round/>
                      <a:headEnd type="none" w="med" len="med"/>
                      <a:tailEnd type="none" w="med" len="med"/>
                    </a:lnL>
                    <a:lnR w="9525" cap="flat" cmpd="sng" algn="ctr">
                      <a:solidFill>
                        <a:srgbClr val="B0D43E"/>
                      </a:solidFill>
                      <a:prstDash val="solid"/>
                      <a:round/>
                      <a:headEnd type="none" w="med" len="med"/>
                      <a:tailEnd type="none" w="med" len="med"/>
                    </a:lnR>
                    <a:lnT w="9525" cap="flat" cmpd="sng" algn="ctr">
                      <a:solidFill>
                        <a:srgbClr val="B0D43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a:rPr>
                        <a:t>Emp_City</a:t>
                      </a:r>
                    </a:p>
                  </a:txBody>
                  <a:tcPr marL="114300" marR="114300" marT="114300" marB="114300">
                    <a:lnL w="9525" cap="flat" cmpd="sng" algn="ctr">
                      <a:solidFill>
                        <a:srgbClr val="B0D43E"/>
                      </a:solidFill>
                      <a:prstDash val="solid"/>
                      <a:round/>
                      <a:headEnd type="none" w="med" len="med"/>
                      <a:tailEnd type="none" w="med" len="med"/>
                    </a:lnL>
                    <a:lnR w="9525" cap="flat" cmpd="sng" algn="ctr">
                      <a:solidFill>
                        <a:srgbClr val="B0D43E"/>
                      </a:solidFill>
                      <a:prstDash val="solid"/>
                      <a:round/>
                      <a:headEnd type="none" w="med" len="med"/>
                      <a:tailEnd type="none" w="med" len="med"/>
                    </a:lnR>
                    <a:lnT w="9525" cap="flat" cmpd="sng" algn="ctr">
                      <a:solidFill>
                        <a:srgbClr val="B0D43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0">
                <a:tc>
                  <a:txBody>
                    <a:bodyPr/>
                    <a:lstStyle/>
                    <a:p>
                      <a:pPr algn="just" fontAlgn="t"/>
                      <a:r>
                        <a:rPr lang="en-IN" sz="1800">
                          <a:solidFill>
                            <a:srgbClr val="333333"/>
                          </a:solidFill>
                          <a:effectLst/>
                          <a:latin typeface="inter-regular"/>
                        </a:rPr>
                        <a:t>9000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800">
                          <a:solidFill>
                            <a:srgbClr val="333333"/>
                          </a:solidFill>
                          <a:effectLst/>
                          <a:latin typeface="inter-regular"/>
                        </a:rPr>
                        <a:t>Delhi</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0">
                <a:tc>
                  <a:txBody>
                    <a:bodyPr/>
                    <a:lstStyle/>
                    <a:p>
                      <a:pPr algn="just" fontAlgn="t"/>
                      <a:r>
                        <a:rPr lang="en-IN" sz="1800">
                          <a:solidFill>
                            <a:srgbClr val="333333"/>
                          </a:solidFill>
                          <a:effectLst/>
                          <a:latin typeface="inter-regular"/>
                        </a:rPr>
                        <a:t>8000</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800" dirty="0">
                          <a:solidFill>
                            <a:srgbClr val="333333"/>
                          </a:solidFill>
                          <a:effectLst/>
                          <a:latin typeface="inter-regular"/>
                        </a:rPr>
                        <a:t>Jaipur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28791263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369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45833"/>
              <a:buFont typeface="Arial"/>
              <a:buNone/>
            </a:pPr>
            <a:r>
              <a:rPr lang="en" sz="2400">
                <a:highlight>
                  <a:srgbClr val="FFFFFF"/>
                </a:highlight>
              </a:rPr>
              <a:t>SQL JOIN</a:t>
            </a:r>
            <a:endParaRPr sz="2400">
              <a:highlight>
                <a:srgbClr val="FFFFFF"/>
              </a:highlight>
            </a:endParaRPr>
          </a:p>
          <a:p>
            <a:pPr marL="0" lvl="0" indent="0" algn="l" rtl="0">
              <a:spcBef>
                <a:spcPts val="800"/>
              </a:spcBef>
              <a:spcAft>
                <a:spcPts val="0"/>
              </a:spcAft>
              <a:buNone/>
            </a:pPr>
            <a:endParaRPr/>
          </a:p>
        </p:txBody>
      </p:sp>
      <p:sp>
        <p:nvSpPr>
          <p:cNvPr id="61" name="Google Shape;61;p14"/>
          <p:cNvSpPr txBox="1">
            <a:spLocks noGrp="1"/>
          </p:cNvSpPr>
          <p:nvPr>
            <p:ph type="body" idx="1"/>
          </p:nvPr>
        </p:nvSpPr>
        <p:spPr>
          <a:xfrm>
            <a:off x="311700" y="709625"/>
            <a:ext cx="8520600" cy="3859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200">
                <a:solidFill>
                  <a:schemeClr val="dk1"/>
                </a:solidFill>
                <a:highlight>
                  <a:srgbClr val="FFFFFF"/>
                </a:highlight>
                <a:latin typeface="Verdana"/>
                <a:ea typeface="Verdana"/>
                <a:cs typeface="Verdana"/>
                <a:sym typeface="Verdana"/>
              </a:rPr>
              <a:t>A </a:t>
            </a:r>
            <a:r>
              <a:rPr lang="en" sz="7200">
                <a:solidFill>
                  <a:srgbClr val="DC143C"/>
                </a:solidFill>
                <a:latin typeface="Courier New"/>
                <a:ea typeface="Courier New"/>
                <a:cs typeface="Courier New"/>
                <a:sym typeface="Courier New"/>
              </a:rPr>
              <a:t>JOIN</a:t>
            </a:r>
            <a:r>
              <a:rPr lang="en" sz="7200">
                <a:solidFill>
                  <a:schemeClr val="dk1"/>
                </a:solidFill>
                <a:highlight>
                  <a:srgbClr val="FFFFFF"/>
                </a:highlight>
                <a:latin typeface="Verdana"/>
                <a:ea typeface="Verdana"/>
                <a:cs typeface="Verdana"/>
                <a:sym typeface="Verdana"/>
              </a:rPr>
              <a:t> clause is used to combine rows from two or more tables, based on a related column between them.</a:t>
            </a:r>
            <a:endParaRPr sz="7200">
              <a:solidFill>
                <a:schemeClr val="dk1"/>
              </a:solidFill>
              <a:highlight>
                <a:srgbClr val="FFFFFF"/>
              </a:highlight>
              <a:latin typeface="Verdana"/>
              <a:ea typeface="Verdana"/>
              <a:cs typeface="Verdana"/>
              <a:sym typeface="Verdana"/>
            </a:endParaRPr>
          </a:p>
          <a:p>
            <a:pPr marL="0" lvl="0" indent="0" algn="l" rtl="0">
              <a:spcBef>
                <a:spcPts val="1200"/>
              </a:spcBef>
              <a:spcAft>
                <a:spcPts val="0"/>
              </a:spcAft>
              <a:buNone/>
            </a:pPr>
            <a:endParaRPr sz="7200">
              <a:solidFill>
                <a:schemeClr val="dk1"/>
              </a:solidFill>
              <a:highlight>
                <a:srgbClr val="FFFFFF"/>
              </a:highlight>
              <a:latin typeface="Verdana"/>
              <a:ea typeface="Verdana"/>
              <a:cs typeface="Verdana"/>
              <a:sym typeface="Verdana"/>
            </a:endParaRPr>
          </a:p>
          <a:p>
            <a:pPr marL="0" lvl="0" indent="0" algn="l" rtl="0">
              <a:spcBef>
                <a:spcPts val="1200"/>
              </a:spcBef>
              <a:spcAft>
                <a:spcPts val="0"/>
              </a:spcAft>
              <a:buClr>
                <a:schemeClr val="dk1"/>
              </a:buClr>
              <a:buSzPts val="275"/>
              <a:buFont typeface="Arial"/>
              <a:buNone/>
            </a:pPr>
            <a:r>
              <a:rPr lang="en" sz="7200">
                <a:solidFill>
                  <a:schemeClr val="dk1"/>
                </a:solidFill>
                <a:highlight>
                  <a:srgbClr val="FFFFFF"/>
                </a:highlight>
              </a:rPr>
              <a:t>Different Types of SQL JOINs:</a:t>
            </a:r>
            <a:endParaRPr sz="7200">
              <a:solidFill>
                <a:schemeClr val="dk1"/>
              </a:solidFill>
              <a:highlight>
                <a:srgbClr val="FFFFFF"/>
              </a:highlight>
            </a:endParaRPr>
          </a:p>
          <a:p>
            <a:pPr marL="457200" lvl="0" indent="-342900" algn="l" rtl="0">
              <a:spcBef>
                <a:spcPts val="1100"/>
              </a:spcBef>
              <a:spcAft>
                <a:spcPts val="0"/>
              </a:spcAft>
              <a:buClr>
                <a:schemeClr val="dk1"/>
              </a:buClr>
              <a:buSzPct val="100000"/>
              <a:buFont typeface="Verdana"/>
              <a:buChar char="●"/>
            </a:pPr>
            <a:r>
              <a:rPr lang="en" sz="7200">
                <a:solidFill>
                  <a:srgbClr val="DC143C"/>
                </a:solidFill>
                <a:highlight>
                  <a:srgbClr val="FFFFFF"/>
                </a:highlight>
                <a:latin typeface="Courier New"/>
                <a:ea typeface="Courier New"/>
                <a:cs typeface="Courier New"/>
                <a:sym typeface="Courier New"/>
              </a:rPr>
              <a:t>(INNER) JOIN</a:t>
            </a:r>
            <a:r>
              <a:rPr lang="en" sz="7200">
                <a:solidFill>
                  <a:schemeClr val="dk1"/>
                </a:solidFill>
                <a:highlight>
                  <a:srgbClr val="FFFFFF"/>
                </a:highlight>
                <a:latin typeface="Verdana"/>
                <a:ea typeface="Verdana"/>
                <a:cs typeface="Verdana"/>
                <a:sym typeface="Verdana"/>
              </a:rPr>
              <a:t>: Returns records that have matching values in both tables</a:t>
            </a:r>
            <a:endParaRPr sz="7200">
              <a:solidFill>
                <a:schemeClr val="dk1"/>
              </a:solidFill>
              <a:highlight>
                <a:srgbClr val="FFFFFF"/>
              </a:highlight>
              <a:latin typeface="Verdana"/>
              <a:ea typeface="Verdana"/>
              <a:cs typeface="Verdana"/>
              <a:sym typeface="Verdana"/>
            </a:endParaRPr>
          </a:p>
          <a:p>
            <a:pPr marL="457200" lvl="0" indent="-342900" algn="l" rtl="0">
              <a:spcBef>
                <a:spcPts val="0"/>
              </a:spcBef>
              <a:spcAft>
                <a:spcPts val="0"/>
              </a:spcAft>
              <a:buClr>
                <a:schemeClr val="dk1"/>
              </a:buClr>
              <a:buSzPct val="100000"/>
              <a:buFont typeface="Verdana"/>
              <a:buChar char="●"/>
            </a:pPr>
            <a:r>
              <a:rPr lang="en" sz="7200">
                <a:solidFill>
                  <a:srgbClr val="DC143C"/>
                </a:solidFill>
                <a:highlight>
                  <a:srgbClr val="FFFFFF"/>
                </a:highlight>
                <a:latin typeface="Courier New"/>
                <a:ea typeface="Courier New"/>
                <a:cs typeface="Courier New"/>
                <a:sym typeface="Courier New"/>
              </a:rPr>
              <a:t>LEFT (OUTER) JOIN</a:t>
            </a:r>
            <a:r>
              <a:rPr lang="en" sz="7200">
                <a:solidFill>
                  <a:schemeClr val="dk1"/>
                </a:solidFill>
                <a:highlight>
                  <a:srgbClr val="FFFFFF"/>
                </a:highlight>
                <a:latin typeface="Verdana"/>
                <a:ea typeface="Verdana"/>
                <a:cs typeface="Verdana"/>
                <a:sym typeface="Verdana"/>
              </a:rPr>
              <a:t>: Returns all records from the left table, and the matched records from the right table</a:t>
            </a:r>
            <a:endParaRPr sz="7200">
              <a:solidFill>
                <a:schemeClr val="dk1"/>
              </a:solidFill>
              <a:highlight>
                <a:srgbClr val="FFFFFF"/>
              </a:highlight>
              <a:latin typeface="Verdana"/>
              <a:ea typeface="Verdana"/>
              <a:cs typeface="Verdana"/>
              <a:sym typeface="Verdana"/>
            </a:endParaRPr>
          </a:p>
          <a:p>
            <a:pPr marL="457200" lvl="0" indent="-342900" algn="l" rtl="0">
              <a:spcBef>
                <a:spcPts val="0"/>
              </a:spcBef>
              <a:spcAft>
                <a:spcPts val="0"/>
              </a:spcAft>
              <a:buClr>
                <a:schemeClr val="dk1"/>
              </a:buClr>
              <a:buSzPct val="100000"/>
              <a:buFont typeface="Verdana"/>
              <a:buChar char="●"/>
            </a:pPr>
            <a:r>
              <a:rPr lang="en" sz="7200">
                <a:solidFill>
                  <a:srgbClr val="DC143C"/>
                </a:solidFill>
                <a:highlight>
                  <a:srgbClr val="FFFFFF"/>
                </a:highlight>
                <a:latin typeface="Courier New"/>
                <a:ea typeface="Courier New"/>
                <a:cs typeface="Courier New"/>
                <a:sym typeface="Courier New"/>
              </a:rPr>
              <a:t>RIGHT (OUTER) JOIN</a:t>
            </a:r>
            <a:r>
              <a:rPr lang="en" sz="7200">
                <a:solidFill>
                  <a:schemeClr val="dk1"/>
                </a:solidFill>
                <a:highlight>
                  <a:srgbClr val="FFFFFF"/>
                </a:highlight>
                <a:latin typeface="Verdana"/>
                <a:ea typeface="Verdana"/>
                <a:cs typeface="Verdana"/>
                <a:sym typeface="Verdana"/>
              </a:rPr>
              <a:t>: Returns all records from the right table, and the matched records from the left table</a:t>
            </a:r>
            <a:endParaRPr sz="7200">
              <a:solidFill>
                <a:schemeClr val="dk1"/>
              </a:solidFill>
              <a:highlight>
                <a:srgbClr val="FFFFFF"/>
              </a:highlight>
              <a:latin typeface="Verdana"/>
              <a:ea typeface="Verdana"/>
              <a:cs typeface="Verdana"/>
              <a:sym typeface="Verdana"/>
            </a:endParaRPr>
          </a:p>
          <a:p>
            <a:pPr marL="457200" lvl="0" indent="-342900" algn="l" rtl="0">
              <a:spcBef>
                <a:spcPts val="0"/>
              </a:spcBef>
              <a:spcAft>
                <a:spcPts val="0"/>
              </a:spcAft>
              <a:buClr>
                <a:schemeClr val="dk1"/>
              </a:buClr>
              <a:buSzPct val="100000"/>
              <a:buFont typeface="Verdana"/>
              <a:buChar char="●"/>
            </a:pPr>
            <a:r>
              <a:rPr lang="en" sz="7200">
                <a:solidFill>
                  <a:srgbClr val="DC143C"/>
                </a:solidFill>
                <a:highlight>
                  <a:srgbClr val="FFFFFF"/>
                </a:highlight>
                <a:latin typeface="Courier New"/>
                <a:ea typeface="Courier New"/>
                <a:cs typeface="Courier New"/>
                <a:sym typeface="Courier New"/>
              </a:rPr>
              <a:t>FULL (OUTER) JOIN</a:t>
            </a:r>
            <a:r>
              <a:rPr lang="en" sz="7200">
                <a:solidFill>
                  <a:schemeClr val="dk1"/>
                </a:solidFill>
                <a:highlight>
                  <a:srgbClr val="FFFFFF"/>
                </a:highlight>
                <a:latin typeface="Verdana"/>
                <a:ea typeface="Verdana"/>
                <a:cs typeface="Verdana"/>
                <a:sym typeface="Verdana"/>
              </a:rPr>
              <a:t>: Returns all records when there is a match in either left or right table</a:t>
            </a:r>
            <a:endParaRPr sz="7200">
              <a:solidFill>
                <a:schemeClr val="dk1"/>
              </a:solidFill>
              <a:highlight>
                <a:srgbClr val="FFFFFF"/>
              </a:highlight>
              <a:latin typeface="Verdana"/>
              <a:ea typeface="Verdana"/>
              <a:cs typeface="Verdana"/>
              <a:sym typeface="Verdana"/>
            </a:endParaRPr>
          </a:p>
          <a:p>
            <a:pPr marL="0" lvl="0" indent="0" algn="l" rtl="0">
              <a:spcBef>
                <a:spcPts val="1100"/>
              </a:spcBef>
              <a:spcAft>
                <a:spcPts val="1200"/>
              </a:spcAft>
              <a:buNone/>
            </a:pPr>
            <a:endParaRPr sz="2233">
              <a:solidFill>
                <a:schemeClr val="dk1"/>
              </a:solidFill>
              <a:highlight>
                <a:srgbClr val="FFFFFF"/>
              </a:highlight>
              <a:latin typeface="Verdana"/>
              <a:ea typeface="Verdana"/>
              <a:cs typeface="Verdana"/>
              <a:sym typeface="Verdana"/>
            </a:endParaRPr>
          </a:p>
        </p:txBody>
      </p:sp>
    </p:spTree>
    <p:extLst>
      <p:ext uri="{BB962C8B-B14F-4D97-AF65-F5344CB8AC3E}">
        <p14:creationId xmlns:p14="http://schemas.microsoft.com/office/powerpoint/2010/main" val="92509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txBox="1">
            <a:spLocks noGrp="1"/>
          </p:cNvSpPr>
          <p:nvPr>
            <p:ph type="body" idx="1"/>
          </p:nvPr>
        </p:nvSpPr>
        <p:spPr>
          <a:xfrm>
            <a:off x="311700" y="147725"/>
            <a:ext cx="8520600" cy="4421100"/>
          </a:xfrm>
          <a:prstGeom prst="rect">
            <a:avLst/>
          </a:prstGeom>
        </p:spPr>
        <p:txBody>
          <a:bodyPr spcFirstLastPara="1" wrap="square" lIns="91425" tIns="91425" rIns="91425" bIns="91425" anchor="t" anchorCtr="0">
            <a:normAutofit fontScale="47500" lnSpcReduction="20000"/>
          </a:bodyPr>
          <a:lstStyle/>
          <a:p>
            <a:pPr marL="0" lvl="0" indent="0" algn="just" rtl="0">
              <a:spcBef>
                <a:spcPts val="1200"/>
              </a:spcBef>
              <a:spcAft>
                <a:spcPts val="0"/>
              </a:spcAft>
              <a:buClr>
                <a:schemeClr val="dk1"/>
              </a:buClr>
              <a:buSzPct val="37079"/>
              <a:buFont typeface="Arial"/>
              <a:buNone/>
            </a:pPr>
            <a:r>
              <a:rPr lang="en" sz="3400" b="1" dirty="0">
                <a:solidFill>
                  <a:srgbClr val="FF0000"/>
                </a:solidFill>
                <a:highlight>
                  <a:srgbClr val="FFFFFF"/>
                </a:highlight>
                <a:latin typeface="Roboto"/>
                <a:ea typeface="Roboto"/>
                <a:cs typeface="Roboto"/>
                <a:sym typeface="Roboto"/>
              </a:rPr>
              <a:t>c. ALTER:</a:t>
            </a:r>
            <a:r>
              <a:rPr lang="en" sz="3400" dirty="0">
                <a:solidFill>
                  <a:srgbClr val="FF0000"/>
                </a:solidFill>
                <a:highlight>
                  <a:srgbClr val="FFFFFF"/>
                </a:highlight>
                <a:latin typeface="Roboto"/>
                <a:ea typeface="Roboto"/>
                <a:cs typeface="Roboto"/>
                <a:sym typeface="Roboto"/>
              </a:rPr>
              <a:t> </a:t>
            </a:r>
            <a:r>
              <a:rPr lang="en" sz="2966" dirty="0">
                <a:solidFill>
                  <a:srgbClr val="333333"/>
                </a:solidFill>
                <a:highlight>
                  <a:srgbClr val="FFFFFF"/>
                </a:highlight>
                <a:latin typeface="Roboto"/>
                <a:ea typeface="Roboto"/>
                <a:cs typeface="Roboto"/>
                <a:sym typeface="Roboto"/>
              </a:rPr>
              <a:t>It is used to alter the structure of the database. </a:t>
            </a:r>
            <a:endParaRPr sz="2966"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37079"/>
              <a:buFont typeface="Arial"/>
              <a:buNone/>
            </a:pPr>
            <a:r>
              <a:rPr lang="en" sz="2966" dirty="0">
                <a:solidFill>
                  <a:srgbClr val="333333"/>
                </a:solidFill>
                <a:highlight>
                  <a:srgbClr val="FFFFFF"/>
                </a:highlight>
                <a:latin typeface="Roboto"/>
                <a:ea typeface="Roboto"/>
                <a:cs typeface="Roboto"/>
                <a:sym typeface="Roboto"/>
              </a:rPr>
              <a:t>This change could be either to modify the characteristics of an existing attribute or probably to add a new attribute.</a:t>
            </a:r>
            <a:endParaRPr sz="2966"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37079"/>
              <a:buFont typeface="Arial"/>
              <a:buNone/>
            </a:pPr>
            <a:r>
              <a:rPr lang="en" sz="2966" b="1" dirty="0">
                <a:solidFill>
                  <a:srgbClr val="333333"/>
                </a:solidFill>
                <a:highlight>
                  <a:srgbClr val="FFFFFF"/>
                </a:highlight>
                <a:latin typeface="Roboto"/>
                <a:ea typeface="Roboto"/>
                <a:cs typeface="Roboto"/>
                <a:sym typeface="Roboto"/>
              </a:rPr>
              <a:t>Syntax:</a:t>
            </a:r>
            <a:endParaRPr sz="2966" b="1"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ct val="37079"/>
              <a:buFont typeface="Arial"/>
              <a:buNone/>
            </a:pPr>
            <a:r>
              <a:rPr lang="en" sz="2966" dirty="0">
                <a:solidFill>
                  <a:srgbClr val="333333"/>
                </a:solidFill>
                <a:highlight>
                  <a:srgbClr val="FFFFFF"/>
                </a:highlight>
                <a:latin typeface="Roboto"/>
                <a:ea typeface="Roboto"/>
                <a:cs typeface="Roboto"/>
                <a:sym typeface="Roboto"/>
              </a:rPr>
              <a:t>To add a new column in the table</a:t>
            </a:r>
            <a:endParaRPr sz="2966" dirty="0">
              <a:solidFill>
                <a:srgbClr val="333333"/>
              </a:solidFill>
              <a:highlight>
                <a:srgbClr val="FFFFFF"/>
              </a:highlight>
              <a:latin typeface="Roboto"/>
              <a:ea typeface="Roboto"/>
              <a:cs typeface="Roboto"/>
              <a:sym typeface="Roboto"/>
            </a:endParaRPr>
          </a:p>
          <a:p>
            <a:pPr marL="457200" lvl="0" indent="-318078" algn="l" rtl="0">
              <a:lnSpc>
                <a:spcPct val="156250"/>
              </a:lnSpc>
              <a:spcBef>
                <a:spcPts val="1200"/>
              </a:spcBef>
              <a:spcAft>
                <a:spcPts val="0"/>
              </a:spcAft>
              <a:buClr>
                <a:schemeClr val="dk1"/>
              </a:buClr>
              <a:buSzPct val="100000"/>
              <a:buFont typeface="Roboto"/>
              <a:buAutoNum type="arabicPeriod"/>
            </a:pPr>
            <a:r>
              <a:rPr lang="en" sz="2966" dirty="0">
                <a:solidFill>
                  <a:schemeClr val="dk1"/>
                </a:solidFill>
                <a:latin typeface="Roboto"/>
                <a:ea typeface="Roboto"/>
                <a:cs typeface="Roboto"/>
                <a:sym typeface="Roboto"/>
              </a:rPr>
              <a:t>ALTER TABLE table_name ADD column_name COLUMN-definition;    </a:t>
            </a:r>
            <a:endParaRPr sz="2966"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ct val="37079"/>
              <a:buFont typeface="Arial"/>
              <a:buNone/>
            </a:pPr>
            <a:r>
              <a:rPr lang="en" sz="2966" dirty="0">
                <a:solidFill>
                  <a:srgbClr val="333333"/>
                </a:solidFill>
                <a:highlight>
                  <a:srgbClr val="FFFFFF"/>
                </a:highlight>
                <a:latin typeface="Roboto"/>
                <a:ea typeface="Roboto"/>
                <a:cs typeface="Roboto"/>
                <a:sym typeface="Roboto"/>
              </a:rPr>
              <a:t>To modify existing column in the table:</a:t>
            </a:r>
            <a:endParaRPr sz="2966" dirty="0">
              <a:solidFill>
                <a:srgbClr val="333333"/>
              </a:solidFill>
              <a:highlight>
                <a:srgbClr val="FFFFFF"/>
              </a:highlight>
              <a:latin typeface="Roboto"/>
              <a:ea typeface="Roboto"/>
              <a:cs typeface="Roboto"/>
              <a:sym typeface="Roboto"/>
            </a:endParaRPr>
          </a:p>
          <a:p>
            <a:pPr marL="457200" lvl="0" indent="-318078" algn="l" rtl="0">
              <a:lnSpc>
                <a:spcPct val="156250"/>
              </a:lnSpc>
              <a:spcBef>
                <a:spcPts val="1200"/>
              </a:spcBef>
              <a:spcAft>
                <a:spcPts val="0"/>
              </a:spcAft>
              <a:buClr>
                <a:schemeClr val="dk1"/>
              </a:buClr>
              <a:buSzPct val="100000"/>
              <a:buFont typeface="Roboto"/>
              <a:buAutoNum type="arabicPeriod"/>
            </a:pPr>
            <a:r>
              <a:rPr lang="en" sz="2966" dirty="0">
                <a:solidFill>
                  <a:schemeClr val="dk1"/>
                </a:solidFill>
                <a:latin typeface="Roboto"/>
                <a:ea typeface="Roboto"/>
                <a:cs typeface="Roboto"/>
                <a:sym typeface="Roboto"/>
              </a:rPr>
              <a:t>ALTER TABLE table_name MODIFY(column_definitions....);  </a:t>
            </a:r>
            <a:endParaRPr sz="2966"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ct val="37079"/>
              <a:buFont typeface="Arial"/>
              <a:buNone/>
            </a:pPr>
            <a:r>
              <a:rPr lang="en" sz="2966" b="1" dirty="0">
                <a:solidFill>
                  <a:srgbClr val="333333"/>
                </a:solidFill>
                <a:highlight>
                  <a:srgbClr val="FFFFFF"/>
                </a:highlight>
                <a:latin typeface="Roboto"/>
                <a:ea typeface="Roboto"/>
                <a:cs typeface="Roboto"/>
                <a:sym typeface="Roboto"/>
              </a:rPr>
              <a:t>EXAMPLE</a:t>
            </a:r>
            <a:endParaRPr sz="2966" b="1" dirty="0">
              <a:solidFill>
                <a:srgbClr val="333333"/>
              </a:solidFill>
              <a:highlight>
                <a:srgbClr val="FFFFFF"/>
              </a:highlight>
              <a:latin typeface="Roboto"/>
              <a:ea typeface="Roboto"/>
              <a:cs typeface="Roboto"/>
              <a:sym typeface="Roboto"/>
            </a:endParaRPr>
          </a:p>
          <a:p>
            <a:pPr marL="457200" lvl="0" indent="-318078" algn="l" rtl="0">
              <a:lnSpc>
                <a:spcPct val="156250"/>
              </a:lnSpc>
              <a:spcBef>
                <a:spcPts val="1200"/>
              </a:spcBef>
              <a:spcAft>
                <a:spcPts val="0"/>
              </a:spcAft>
              <a:buClr>
                <a:schemeClr val="dk1"/>
              </a:buClr>
              <a:buSzPct val="100000"/>
              <a:buFont typeface="Roboto"/>
              <a:buAutoNum type="arabicPeriod"/>
            </a:pPr>
            <a:r>
              <a:rPr lang="en" sz="2966" dirty="0">
                <a:solidFill>
                  <a:schemeClr val="dk1"/>
                </a:solidFill>
                <a:latin typeface="Roboto"/>
                <a:ea typeface="Roboto"/>
                <a:cs typeface="Roboto"/>
                <a:sym typeface="Roboto"/>
              </a:rPr>
              <a:t>ALTER TABLE STU_DETAILS ADD(ADDRESS VARCHAR2(</a:t>
            </a:r>
            <a:r>
              <a:rPr lang="en" sz="2966" dirty="0">
                <a:solidFill>
                  <a:srgbClr val="C00000"/>
                </a:solidFill>
                <a:latin typeface="Roboto"/>
                <a:ea typeface="Roboto"/>
                <a:cs typeface="Roboto"/>
                <a:sym typeface="Roboto"/>
              </a:rPr>
              <a:t>20</a:t>
            </a:r>
            <a:r>
              <a:rPr lang="en" sz="2966" dirty="0">
                <a:solidFill>
                  <a:schemeClr val="dk1"/>
                </a:solidFill>
                <a:latin typeface="Roboto"/>
                <a:ea typeface="Roboto"/>
                <a:cs typeface="Roboto"/>
                <a:sym typeface="Roboto"/>
              </a:rPr>
              <a:t>));  </a:t>
            </a:r>
            <a:endParaRPr sz="2966" dirty="0">
              <a:solidFill>
                <a:schemeClr val="dk1"/>
              </a:solidFill>
              <a:latin typeface="Roboto"/>
              <a:ea typeface="Roboto"/>
              <a:cs typeface="Roboto"/>
              <a:sym typeface="Roboto"/>
            </a:endParaRPr>
          </a:p>
          <a:p>
            <a:pPr marL="457200" lvl="0" indent="-318078" algn="l" rtl="0">
              <a:lnSpc>
                <a:spcPct val="156250"/>
              </a:lnSpc>
              <a:spcBef>
                <a:spcPts val="0"/>
              </a:spcBef>
              <a:spcAft>
                <a:spcPts val="0"/>
              </a:spcAft>
              <a:buClr>
                <a:schemeClr val="dk1"/>
              </a:buClr>
              <a:buSzPct val="100000"/>
              <a:buFont typeface="Roboto"/>
              <a:buAutoNum type="arabicPeriod"/>
            </a:pPr>
            <a:r>
              <a:rPr lang="en" sz="2966" dirty="0">
                <a:solidFill>
                  <a:schemeClr val="dk1"/>
                </a:solidFill>
                <a:latin typeface="Roboto"/>
                <a:ea typeface="Roboto"/>
                <a:cs typeface="Roboto"/>
                <a:sym typeface="Roboto"/>
              </a:rPr>
              <a:t>ALTER TABLE STU_DETAILS MODIFY (NAME VARCHAR2(</a:t>
            </a:r>
            <a:r>
              <a:rPr lang="en" sz="2966" dirty="0">
                <a:solidFill>
                  <a:srgbClr val="C00000"/>
                </a:solidFill>
                <a:latin typeface="Roboto"/>
                <a:ea typeface="Roboto"/>
                <a:cs typeface="Roboto"/>
                <a:sym typeface="Roboto"/>
              </a:rPr>
              <a:t>20</a:t>
            </a:r>
            <a:r>
              <a:rPr lang="en" sz="2966" dirty="0">
                <a:solidFill>
                  <a:schemeClr val="dk1"/>
                </a:solidFill>
                <a:latin typeface="Roboto"/>
                <a:ea typeface="Roboto"/>
                <a:cs typeface="Roboto"/>
                <a:sym typeface="Roboto"/>
              </a:rPr>
              <a:t>));  </a:t>
            </a:r>
            <a:endParaRPr sz="2966"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l="17467" t="43003" r="18384" b="32706"/>
          <a:stretch/>
        </p:blipFill>
        <p:spPr>
          <a:xfrm>
            <a:off x="382050" y="1207700"/>
            <a:ext cx="8182774" cy="2168949"/>
          </a:xfrm>
          <a:prstGeom prst="rect">
            <a:avLst/>
          </a:prstGeom>
          <a:noFill/>
          <a:ln>
            <a:noFill/>
          </a:ln>
        </p:spPr>
      </p:pic>
    </p:spTree>
    <p:extLst>
      <p:ext uri="{BB962C8B-B14F-4D97-AF65-F5344CB8AC3E}">
        <p14:creationId xmlns:p14="http://schemas.microsoft.com/office/powerpoint/2010/main" val="1770367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284405" y="327546"/>
            <a:ext cx="8520600" cy="411849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800" b="1" u="sng" dirty="0">
                <a:solidFill>
                  <a:srgbClr val="7030A0"/>
                </a:solidFill>
                <a:highlight>
                  <a:srgbClr val="FFFFFF"/>
                </a:highlight>
              </a:rPr>
              <a:t>Equi join</a:t>
            </a:r>
            <a:endParaRPr sz="2800" b="1" u="sng" dirty="0">
              <a:solidFill>
                <a:srgbClr val="7030A0"/>
              </a:solidFill>
              <a:highlight>
                <a:srgbClr val="FFFFFF"/>
              </a:highlight>
            </a:endParaRPr>
          </a:p>
          <a:p>
            <a:pPr marL="0" lvl="0" indent="0" algn="l" rtl="0">
              <a:spcBef>
                <a:spcPts val="1200"/>
              </a:spcBef>
              <a:spcAft>
                <a:spcPts val="0"/>
              </a:spcAft>
              <a:buClr>
                <a:schemeClr val="dk1"/>
              </a:buClr>
              <a:buSzPts val="1100"/>
              <a:buFont typeface="Arial"/>
              <a:buNone/>
            </a:pPr>
            <a:r>
              <a:rPr lang="en" sz="2400" dirty="0">
                <a:solidFill>
                  <a:srgbClr val="2E2E2E"/>
                </a:solidFill>
                <a:highlight>
                  <a:srgbClr val="FFFFFF"/>
                </a:highlight>
              </a:rPr>
              <a:t>Equi join is the first type of Inner Join.</a:t>
            </a:r>
            <a:endParaRPr sz="2400" dirty="0">
              <a:solidFill>
                <a:srgbClr val="2E2E2E"/>
              </a:solidFill>
              <a:highlight>
                <a:srgbClr val="FFFFFF"/>
              </a:highlight>
            </a:endParaRPr>
          </a:p>
          <a:p>
            <a:pPr marL="0" lvl="0" indent="0" algn="l" rtl="0">
              <a:spcBef>
                <a:spcPts val="1200"/>
              </a:spcBef>
              <a:spcAft>
                <a:spcPts val="0"/>
              </a:spcAft>
              <a:buClr>
                <a:schemeClr val="dk1"/>
              </a:buClr>
              <a:buSzPts val="1100"/>
              <a:buFont typeface="Arial"/>
              <a:buNone/>
            </a:pPr>
            <a:r>
              <a:rPr lang="en" sz="2400" dirty="0">
                <a:solidFill>
                  <a:srgbClr val="2E2E2E"/>
                </a:solidFill>
                <a:highlight>
                  <a:srgbClr val="FFFFFF"/>
                </a:highlight>
              </a:rPr>
              <a:t>It joins two or more tables where the specified columns are equal.</a:t>
            </a:r>
            <a:endParaRPr sz="2400" dirty="0">
              <a:solidFill>
                <a:srgbClr val="2E2E2E"/>
              </a:solidFill>
              <a:highlight>
                <a:srgbClr val="FFFFFF"/>
              </a:highlight>
            </a:endParaRPr>
          </a:p>
          <a:p>
            <a:pPr marL="0" lvl="0" indent="0" algn="l" rtl="0">
              <a:spcBef>
                <a:spcPts val="1200"/>
              </a:spcBef>
              <a:spcAft>
                <a:spcPts val="0"/>
              </a:spcAft>
              <a:buClr>
                <a:schemeClr val="dk1"/>
              </a:buClr>
              <a:buSzPts val="1100"/>
              <a:buFont typeface="Arial"/>
              <a:buNone/>
            </a:pPr>
            <a:r>
              <a:rPr lang="en" sz="2400" dirty="0">
                <a:solidFill>
                  <a:srgbClr val="2E2E2E"/>
                </a:solidFill>
                <a:highlight>
                  <a:srgbClr val="FFFFFF"/>
                </a:highlight>
              </a:rPr>
              <a:t>In this type of join, we can only use '=' operator in comparing the columns.</a:t>
            </a:r>
            <a:endParaRPr sz="2400" dirty="0">
              <a:solidFill>
                <a:srgbClr val="2E2E2E"/>
              </a:solidFill>
              <a:highlight>
                <a:srgbClr val="FFFFFF"/>
              </a:highlight>
            </a:endParaRPr>
          </a:p>
          <a:p>
            <a:pPr marL="0" lvl="0" indent="0" algn="l" rtl="0">
              <a:spcBef>
                <a:spcPts val="1200"/>
              </a:spcBef>
              <a:spcAft>
                <a:spcPts val="1200"/>
              </a:spcAft>
              <a:buNone/>
            </a:pPr>
            <a:r>
              <a:rPr lang="en" sz="2400" dirty="0">
                <a:solidFill>
                  <a:srgbClr val="2E2E2E"/>
                </a:solidFill>
                <a:highlight>
                  <a:srgbClr val="FFFFFF"/>
                </a:highlight>
              </a:rPr>
              <a:t>Operators like '&gt;', '&lt;' are not allowed in this type of join.</a:t>
            </a:r>
            <a:endParaRPr sz="3200" dirty="0"/>
          </a:p>
        </p:txBody>
      </p:sp>
    </p:spTree>
    <p:extLst>
      <p:ext uri="{BB962C8B-B14F-4D97-AF65-F5344CB8AC3E}">
        <p14:creationId xmlns:p14="http://schemas.microsoft.com/office/powerpoint/2010/main" val="3608366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solidFill>
                  <a:srgbClr val="273239"/>
                </a:solidFill>
                <a:latin typeface="Courier New"/>
                <a:ea typeface="Courier New"/>
                <a:cs typeface="Courier New"/>
                <a:sym typeface="Courier New"/>
              </a:rPr>
              <a:t>SELECT table1.column1,table1.column2,table2.column1,...</a:t>
            </a:r>
            <a:endParaRPr sz="1900">
              <a:solidFill>
                <a:srgbClr val="273239"/>
              </a:solidFill>
              <a:latin typeface="Courier New"/>
              <a:ea typeface="Courier New"/>
              <a:cs typeface="Courier New"/>
              <a:sym typeface="Courier New"/>
            </a:endParaRPr>
          </a:p>
          <a:p>
            <a:pPr marL="0" lvl="0" indent="0" algn="l" rtl="0">
              <a:spcBef>
                <a:spcPts val="1200"/>
              </a:spcBef>
              <a:spcAft>
                <a:spcPts val="0"/>
              </a:spcAft>
              <a:buNone/>
            </a:pPr>
            <a:r>
              <a:rPr lang="en" sz="1900">
                <a:solidFill>
                  <a:srgbClr val="273239"/>
                </a:solidFill>
                <a:latin typeface="Courier New"/>
                <a:ea typeface="Courier New"/>
                <a:cs typeface="Courier New"/>
                <a:sym typeface="Courier New"/>
              </a:rPr>
              <a:t>FROM table1 </a:t>
            </a:r>
            <a:endParaRPr sz="1900">
              <a:solidFill>
                <a:srgbClr val="273239"/>
              </a:solidFill>
              <a:latin typeface="Courier New"/>
              <a:ea typeface="Courier New"/>
              <a:cs typeface="Courier New"/>
              <a:sym typeface="Courier New"/>
            </a:endParaRPr>
          </a:p>
          <a:p>
            <a:pPr marL="0" lvl="0" indent="0" algn="l" rtl="0">
              <a:spcBef>
                <a:spcPts val="1200"/>
              </a:spcBef>
              <a:spcAft>
                <a:spcPts val="0"/>
              </a:spcAft>
              <a:buNone/>
            </a:pPr>
            <a:r>
              <a:rPr lang="en" sz="1900">
                <a:solidFill>
                  <a:srgbClr val="273239"/>
                </a:solidFill>
                <a:latin typeface="Courier New"/>
                <a:ea typeface="Courier New"/>
                <a:cs typeface="Courier New"/>
                <a:sym typeface="Courier New"/>
              </a:rPr>
              <a:t>INNER JOIN table2</a:t>
            </a:r>
            <a:endParaRPr sz="1900">
              <a:solidFill>
                <a:srgbClr val="273239"/>
              </a:solidFill>
              <a:latin typeface="Courier New"/>
              <a:ea typeface="Courier New"/>
              <a:cs typeface="Courier New"/>
              <a:sym typeface="Courier New"/>
            </a:endParaRPr>
          </a:p>
          <a:p>
            <a:pPr marL="0" marR="190500" lvl="0" indent="0" algn="l" rtl="0">
              <a:spcBef>
                <a:spcPts val="1200"/>
              </a:spcBef>
              <a:spcAft>
                <a:spcPts val="0"/>
              </a:spcAft>
              <a:buClr>
                <a:schemeClr val="dk1"/>
              </a:buClr>
              <a:buSzPts val="1100"/>
              <a:buFont typeface="Arial"/>
              <a:buNone/>
            </a:pPr>
            <a:r>
              <a:rPr lang="en" sz="1900">
                <a:solidFill>
                  <a:srgbClr val="273239"/>
                </a:solidFill>
                <a:latin typeface="Courier New"/>
                <a:ea typeface="Courier New"/>
                <a:cs typeface="Courier New"/>
                <a:sym typeface="Courier New"/>
              </a:rPr>
              <a:t>ON table1.matching_column = table2.matching_column;</a:t>
            </a:r>
            <a:endParaRPr sz="1900">
              <a:solidFill>
                <a:srgbClr val="273239"/>
              </a:solidFill>
              <a:latin typeface="Courier New"/>
              <a:ea typeface="Courier New"/>
              <a:cs typeface="Courier New"/>
              <a:sym typeface="Courier New"/>
            </a:endParaRPr>
          </a:p>
          <a:p>
            <a:pPr marL="0" lvl="0" indent="0" algn="l" rtl="0">
              <a:spcBef>
                <a:spcPts val="800"/>
              </a:spcBef>
              <a:spcAft>
                <a:spcPts val="1200"/>
              </a:spcAft>
              <a:buNone/>
            </a:pPr>
            <a:endParaRPr/>
          </a:p>
        </p:txBody>
      </p:sp>
    </p:spTree>
    <p:extLst>
      <p:ext uri="{BB962C8B-B14F-4D97-AF65-F5344CB8AC3E}">
        <p14:creationId xmlns:p14="http://schemas.microsoft.com/office/powerpoint/2010/main" val="818906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aphicFrame>
        <p:nvGraphicFramePr>
          <p:cNvPr id="81" name="Google Shape;81;p18"/>
          <p:cNvGraphicFramePr/>
          <p:nvPr/>
        </p:nvGraphicFramePr>
        <p:xfrm>
          <a:off x="311700" y="197400"/>
          <a:ext cx="1885000" cy="3358475"/>
        </p:xfrm>
        <a:graphic>
          <a:graphicData uri="http://schemas.openxmlformats.org/drawingml/2006/table">
            <a:tbl>
              <a:tblPr>
                <a:solidFill>
                  <a:srgbClr val="FFFFFF"/>
                </a:solidFill>
              </a:tblPr>
              <a:tblGrid>
                <a:gridCol w="792900">
                  <a:extLst>
                    <a:ext uri="{9D8B030D-6E8A-4147-A177-3AD203B41FA5}">
                      <a16:colId xmlns:a16="http://schemas.microsoft.com/office/drawing/2014/main" xmlns="" val="20000"/>
                    </a:ext>
                  </a:extLst>
                </a:gridCol>
                <a:gridCol w="1092100">
                  <a:extLst>
                    <a:ext uri="{9D8B030D-6E8A-4147-A177-3AD203B41FA5}">
                      <a16:colId xmlns:a16="http://schemas.microsoft.com/office/drawing/2014/main" xmlns="" val="20001"/>
                    </a:ext>
                  </a:extLst>
                </a:gridCol>
              </a:tblGrid>
              <a:tr h="915975">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EmpId</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EmpName</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extLst>
                  <a:ext uri="{0D108BD9-81ED-4DB2-BD59-A6C34878D82A}">
                    <a16:rowId xmlns:a16="http://schemas.microsoft.com/office/drawing/2014/main" xmlns="" val="10000"/>
                  </a:ext>
                </a:extLst>
              </a:tr>
              <a:tr h="610625">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5</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John</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1"/>
                  </a:ext>
                </a:extLst>
              </a:tr>
              <a:tr h="610625">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2</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David</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2"/>
                  </a:ext>
                </a:extLst>
              </a:tr>
              <a:tr h="610625">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3</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Peter</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3"/>
                  </a:ext>
                </a:extLst>
              </a:tr>
              <a:tr h="610625">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4</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50">
                          <a:solidFill>
                            <a:srgbClr val="333333"/>
                          </a:solidFill>
                          <a:highlight>
                            <a:srgbClr val="FFFFFF"/>
                          </a:highlight>
                          <a:latin typeface="Verdana"/>
                          <a:ea typeface="Verdana"/>
                          <a:cs typeface="Verdana"/>
                          <a:sym typeface="Verdana"/>
                        </a:rPr>
                        <a:t>Eric</a:t>
                      </a:r>
                      <a:endParaRPr sz="8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graphicFrame>
        <p:nvGraphicFramePr>
          <p:cNvPr id="82" name="Google Shape;82;p18"/>
          <p:cNvGraphicFramePr/>
          <p:nvPr/>
        </p:nvGraphicFramePr>
        <p:xfrm>
          <a:off x="2412125" y="308250"/>
          <a:ext cx="1939700" cy="3136775"/>
        </p:xfrm>
        <a:graphic>
          <a:graphicData uri="http://schemas.openxmlformats.org/drawingml/2006/table">
            <a:tbl>
              <a:tblPr>
                <a:solidFill>
                  <a:srgbClr val="FFFFFF"/>
                </a:solidFill>
              </a:tblPr>
              <a:tblGrid>
                <a:gridCol w="567975">
                  <a:extLst>
                    <a:ext uri="{9D8B030D-6E8A-4147-A177-3AD203B41FA5}">
                      <a16:colId xmlns:a16="http://schemas.microsoft.com/office/drawing/2014/main" xmlns="" val="20000"/>
                    </a:ext>
                  </a:extLst>
                </a:gridCol>
                <a:gridCol w="803750">
                  <a:extLst>
                    <a:ext uri="{9D8B030D-6E8A-4147-A177-3AD203B41FA5}">
                      <a16:colId xmlns:a16="http://schemas.microsoft.com/office/drawing/2014/main" xmlns="" val="20001"/>
                    </a:ext>
                  </a:extLst>
                </a:gridCol>
                <a:gridCol w="567975">
                  <a:extLst>
                    <a:ext uri="{9D8B030D-6E8A-4147-A177-3AD203B41FA5}">
                      <a16:colId xmlns:a16="http://schemas.microsoft.com/office/drawing/2014/main" xmlns="" val="20002"/>
                    </a:ext>
                  </a:extLst>
                </a:gridCol>
              </a:tblGrid>
              <a:tr h="855475">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AreaId</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AreaName</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EmpId</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extLst>
                  <a:ext uri="{0D108BD9-81ED-4DB2-BD59-A6C34878D82A}">
                    <a16:rowId xmlns:a16="http://schemas.microsoft.com/office/drawing/2014/main" xmlns="" val="10000"/>
                  </a:ext>
                </a:extLst>
              </a:tr>
              <a:tr h="570325">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3</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New York</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1</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1"/>
                  </a:ext>
                </a:extLst>
              </a:tr>
              <a:tr h="570325">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4</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Canada</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3</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2"/>
                  </a:ext>
                </a:extLst>
              </a:tr>
              <a:tr h="570325">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5</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Australia</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3</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3"/>
                  </a:ext>
                </a:extLst>
              </a:tr>
              <a:tr h="570325">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6</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England</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50">
                          <a:solidFill>
                            <a:srgbClr val="333333"/>
                          </a:solidFill>
                          <a:highlight>
                            <a:srgbClr val="FFFFFF"/>
                          </a:highlight>
                          <a:latin typeface="Verdana"/>
                          <a:ea typeface="Verdana"/>
                          <a:cs typeface="Verdana"/>
                          <a:sym typeface="Verdana"/>
                        </a:rPr>
                        <a:t>4</a:t>
                      </a:r>
                      <a:endParaRPr sz="9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83" name="Google Shape;83;p18"/>
          <p:cNvSpPr txBox="1"/>
          <p:nvPr/>
        </p:nvSpPr>
        <p:spPr>
          <a:xfrm>
            <a:off x="468275" y="3758650"/>
            <a:ext cx="41655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highlight>
                  <a:srgbClr val="F0F0F0"/>
                </a:highlight>
                <a:latin typeface="Courier New"/>
                <a:ea typeface="Courier New"/>
                <a:cs typeface="Courier New"/>
                <a:sym typeface="Courier New"/>
              </a:rPr>
              <a:t>Select * from Employee emp</a:t>
            </a:r>
            <a:endParaRPr sz="1700">
              <a:solidFill>
                <a:schemeClr val="dk1"/>
              </a:solidFill>
              <a:highlight>
                <a:srgbClr val="F0F0F0"/>
              </a:highlight>
              <a:latin typeface="Courier New"/>
              <a:ea typeface="Courier New"/>
              <a:cs typeface="Courier New"/>
              <a:sym typeface="Courier New"/>
            </a:endParaRPr>
          </a:p>
          <a:p>
            <a:pPr marL="0" lvl="0" indent="0" algn="l" rtl="0">
              <a:spcBef>
                <a:spcPts val="0"/>
              </a:spcBef>
              <a:spcAft>
                <a:spcPts val="0"/>
              </a:spcAft>
              <a:buNone/>
            </a:pPr>
            <a:r>
              <a:rPr lang="en" sz="1700">
                <a:solidFill>
                  <a:schemeClr val="dk1"/>
                </a:solidFill>
                <a:highlight>
                  <a:srgbClr val="F0F0F0"/>
                </a:highlight>
                <a:latin typeface="Courier New"/>
                <a:ea typeface="Courier New"/>
                <a:cs typeface="Courier New"/>
                <a:sym typeface="Courier New"/>
              </a:rPr>
              <a:t> JOIN Area area on area.EmpId = emp.EmpId</a:t>
            </a:r>
            <a:endParaRPr sz="2200"/>
          </a:p>
        </p:txBody>
      </p:sp>
      <p:graphicFrame>
        <p:nvGraphicFramePr>
          <p:cNvPr id="84" name="Google Shape;84;p18"/>
          <p:cNvGraphicFramePr/>
          <p:nvPr/>
        </p:nvGraphicFramePr>
        <p:xfrm>
          <a:off x="5248150" y="794025"/>
          <a:ext cx="3694400" cy="3016800"/>
        </p:xfrm>
        <a:graphic>
          <a:graphicData uri="http://schemas.openxmlformats.org/drawingml/2006/table">
            <a:tbl>
              <a:tblPr>
                <a:solidFill>
                  <a:srgbClr val="FFFFFF"/>
                </a:solidFill>
              </a:tblPr>
              <a:tblGrid>
                <a:gridCol w="637800">
                  <a:extLst>
                    <a:ext uri="{9D8B030D-6E8A-4147-A177-3AD203B41FA5}">
                      <a16:colId xmlns:a16="http://schemas.microsoft.com/office/drawing/2014/main" xmlns="" val="20000"/>
                    </a:ext>
                  </a:extLst>
                </a:gridCol>
                <a:gridCol w="878475">
                  <a:extLst>
                    <a:ext uri="{9D8B030D-6E8A-4147-A177-3AD203B41FA5}">
                      <a16:colId xmlns:a16="http://schemas.microsoft.com/office/drawing/2014/main" xmlns="" val="20001"/>
                    </a:ext>
                  </a:extLst>
                </a:gridCol>
                <a:gridCol w="649825">
                  <a:extLst>
                    <a:ext uri="{9D8B030D-6E8A-4147-A177-3AD203B41FA5}">
                      <a16:colId xmlns:a16="http://schemas.microsoft.com/office/drawing/2014/main" xmlns="" val="20002"/>
                    </a:ext>
                  </a:extLst>
                </a:gridCol>
                <a:gridCol w="890500">
                  <a:extLst>
                    <a:ext uri="{9D8B030D-6E8A-4147-A177-3AD203B41FA5}">
                      <a16:colId xmlns:a16="http://schemas.microsoft.com/office/drawing/2014/main" xmlns="" val="20003"/>
                    </a:ext>
                  </a:extLst>
                </a:gridCol>
                <a:gridCol w="637800">
                  <a:extLst>
                    <a:ext uri="{9D8B030D-6E8A-4147-A177-3AD203B41FA5}">
                      <a16:colId xmlns:a16="http://schemas.microsoft.com/office/drawing/2014/main" xmlns="" val="20004"/>
                    </a:ext>
                  </a:extLst>
                </a:gridCol>
              </a:tblGrid>
              <a:tr h="734475">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EmpId</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EmpName</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AreaId</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AreaName</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EmpId</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extLst>
                  <a:ext uri="{0D108BD9-81ED-4DB2-BD59-A6C34878D82A}">
                    <a16:rowId xmlns:a16="http://schemas.microsoft.com/office/drawing/2014/main" xmlns="" val="10000"/>
                  </a:ext>
                </a:extLst>
              </a:tr>
              <a:tr h="760775">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3</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Peter</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4</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Canada</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3</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extLst>
                  <a:ext uri="{0D108BD9-81ED-4DB2-BD59-A6C34878D82A}">
                    <a16:rowId xmlns:a16="http://schemas.microsoft.com/office/drawing/2014/main" xmlns="" val="10001"/>
                  </a:ext>
                </a:extLst>
              </a:tr>
              <a:tr h="760775">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3</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Peter</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5</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Australia</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3</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extLst>
                  <a:ext uri="{0D108BD9-81ED-4DB2-BD59-A6C34878D82A}">
                    <a16:rowId xmlns:a16="http://schemas.microsoft.com/office/drawing/2014/main" xmlns="" val="10002"/>
                  </a:ext>
                </a:extLst>
              </a:tr>
              <a:tr h="760775">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4</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Eric</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6</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England</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rgbClr val="333333"/>
                          </a:solidFill>
                          <a:highlight>
                            <a:srgbClr val="FFFFFF"/>
                          </a:highlight>
                          <a:latin typeface="Verdana"/>
                          <a:ea typeface="Verdana"/>
                          <a:cs typeface="Verdana"/>
                          <a:sym typeface="Verdana"/>
                        </a:rPr>
                        <a:t>4</a:t>
                      </a:r>
                      <a:endParaRPr sz="10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extLst>
                  <a:ext uri="{0D108BD9-81ED-4DB2-BD59-A6C34878D82A}">
                    <a16:rowId xmlns:a16="http://schemas.microsoft.com/office/drawing/2014/main" xmlns="" val="10003"/>
                  </a:ext>
                </a:extLst>
              </a:tr>
            </a:tbl>
          </a:graphicData>
        </a:graphic>
      </p:graphicFrame>
      <p:sp>
        <p:nvSpPr>
          <p:cNvPr id="85" name="Google Shape;85;p18"/>
          <p:cNvSpPr txBox="1"/>
          <p:nvPr/>
        </p:nvSpPr>
        <p:spPr>
          <a:xfrm>
            <a:off x="5248150" y="197400"/>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2E2E2E"/>
                </a:solidFill>
                <a:highlight>
                  <a:srgbClr val="FFFFFF"/>
                </a:highlight>
              </a:rPr>
              <a:t>Result:</a:t>
            </a:r>
            <a:endParaRPr/>
          </a:p>
        </p:txBody>
      </p:sp>
    </p:spTree>
    <p:extLst>
      <p:ext uri="{BB962C8B-B14F-4D97-AF65-F5344CB8AC3E}">
        <p14:creationId xmlns:p14="http://schemas.microsoft.com/office/powerpoint/2010/main" val="1992903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32725"/>
            <a:ext cx="8520600" cy="423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u="sng">
                <a:solidFill>
                  <a:srgbClr val="2E2E2E"/>
                </a:solidFill>
                <a:highlight>
                  <a:srgbClr val="FFFFFF"/>
                </a:highlight>
              </a:rPr>
              <a:t>Natural join</a:t>
            </a:r>
            <a:endParaRPr b="1" u="sng">
              <a:solidFill>
                <a:srgbClr val="2E2E2E"/>
              </a:solidFill>
              <a:highlight>
                <a:srgbClr val="FFFFFF"/>
              </a:highlight>
            </a:endParaRPr>
          </a:p>
          <a:p>
            <a:pPr marL="0" lvl="0" indent="0" algn="l" rtl="0">
              <a:spcBef>
                <a:spcPts val="1200"/>
              </a:spcBef>
              <a:spcAft>
                <a:spcPts val="0"/>
              </a:spcAft>
              <a:buNone/>
            </a:pPr>
            <a:r>
              <a:rPr lang="en">
                <a:solidFill>
                  <a:srgbClr val="2E2E2E"/>
                </a:solidFill>
                <a:highlight>
                  <a:srgbClr val="FFFFFF"/>
                </a:highlight>
              </a:rPr>
              <a:t>It is same as equi­join but the difference is that in natural join, the common attribute appears only once.</a:t>
            </a:r>
            <a:endParaRPr>
              <a:solidFill>
                <a:srgbClr val="2E2E2E"/>
              </a:solidFill>
              <a:highlight>
                <a:srgbClr val="FFFFFF"/>
              </a:highlight>
            </a:endParaRPr>
          </a:p>
          <a:p>
            <a:pPr marL="0" lvl="0" indent="0" algn="l" rtl="0">
              <a:spcBef>
                <a:spcPts val="1200"/>
              </a:spcBef>
              <a:spcAft>
                <a:spcPts val="0"/>
              </a:spcAft>
              <a:buNone/>
            </a:pPr>
            <a:r>
              <a:rPr lang="en" sz="1600">
                <a:solidFill>
                  <a:schemeClr val="dk1"/>
                </a:solidFill>
                <a:highlight>
                  <a:srgbClr val="F0F0F0"/>
                </a:highlight>
                <a:latin typeface="Courier New"/>
                <a:ea typeface="Courier New"/>
                <a:cs typeface="Courier New"/>
                <a:sym typeface="Courier New"/>
              </a:rPr>
              <a:t>Select * from Employee emp</a:t>
            </a:r>
            <a:endParaRPr sz="1600">
              <a:solidFill>
                <a:schemeClr val="dk1"/>
              </a:solidFill>
              <a:highlight>
                <a:srgbClr val="F0F0F0"/>
              </a:highlight>
              <a:latin typeface="Courier New"/>
              <a:ea typeface="Courier New"/>
              <a:cs typeface="Courier New"/>
              <a:sym typeface="Courier New"/>
            </a:endParaRPr>
          </a:p>
          <a:p>
            <a:pPr marL="0" lvl="0" indent="0" algn="l" rtl="0">
              <a:spcBef>
                <a:spcPts val="1200"/>
              </a:spcBef>
              <a:spcAft>
                <a:spcPts val="0"/>
              </a:spcAft>
              <a:buNone/>
            </a:pPr>
            <a:r>
              <a:rPr lang="en" sz="1600">
                <a:solidFill>
                  <a:schemeClr val="dk1"/>
                </a:solidFill>
                <a:highlight>
                  <a:srgbClr val="F0F0F0"/>
                </a:highlight>
                <a:latin typeface="Courier New"/>
                <a:ea typeface="Courier New"/>
                <a:cs typeface="Courier New"/>
                <a:sym typeface="Courier New"/>
              </a:rPr>
              <a:t>NATURAL JOIN Area area on area.EmpId = emp.EmpId</a:t>
            </a:r>
            <a:endParaRPr sz="1600">
              <a:solidFill>
                <a:schemeClr val="dk1"/>
              </a:solidFill>
              <a:highlight>
                <a:srgbClr val="F0F0F0"/>
              </a:highlight>
              <a:latin typeface="Courier New"/>
              <a:ea typeface="Courier New"/>
              <a:cs typeface="Courier New"/>
              <a:sym typeface="Courier New"/>
            </a:endParaRPr>
          </a:p>
          <a:p>
            <a:pPr marL="0" lvl="0" indent="0" algn="l" rtl="0">
              <a:spcBef>
                <a:spcPts val="1200"/>
              </a:spcBef>
              <a:spcAft>
                <a:spcPts val="0"/>
              </a:spcAft>
              <a:buNone/>
            </a:pPr>
            <a:r>
              <a:rPr lang="en" sz="1600">
                <a:solidFill>
                  <a:schemeClr val="dk1"/>
                </a:solidFill>
                <a:highlight>
                  <a:srgbClr val="F0F0F0"/>
                </a:highlight>
                <a:latin typeface="Courier New"/>
                <a:ea typeface="Courier New"/>
                <a:cs typeface="Courier New"/>
                <a:sym typeface="Courier New"/>
              </a:rPr>
              <a:t>result:</a:t>
            </a:r>
            <a:endParaRPr sz="1600">
              <a:solidFill>
                <a:schemeClr val="dk1"/>
              </a:solidFill>
              <a:highlight>
                <a:srgbClr val="F0F0F0"/>
              </a:highlight>
              <a:latin typeface="Courier New"/>
              <a:ea typeface="Courier New"/>
              <a:cs typeface="Courier New"/>
              <a:sym typeface="Courier New"/>
            </a:endParaRPr>
          </a:p>
          <a:p>
            <a:pPr marL="0" lvl="0" indent="0" algn="l" rtl="0">
              <a:spcBef>
                <a:spcPts val="1200"/>
              </a:spcBef>
              <a:spcAft>
                <a:spcPts val="0"/>
              </a:spcAft>
              <a:buNone/>
            </a:pPr>
            <a:endParaRPr sz="850">
              <a:solidFill>
                <a:srgbClr val="333333"/>
              </a:solidFill>
              <a:highlight>
                <a:srgbClr val="FFFFFF"/>
              </a:highlight>
              <a:latin typeface="Verdana"/>
              <a:ea typeface="Verdana"/>
              <a:cs typeface="Verdana"/>
              <a:sym typeface="Verdana"/>
            </a:endParaRPr>
          </a:p>
          <a:p>
            <a:pPr marL="0" lvl="0" indent="0" algn="l" rtl="0">
              <a:spcBef>
                <a:spcPts val="0"/>
              </a:spcBef>
              <a:spcAft>
                <a:spcPts val="1200"/>
              </a:spcAft>
              <a:buNone/>
            </a:pPr>
            <a:endParaRPr sz="850">
              <a:solidFill>
                <a:srgbClr val="333333"/>
              </a:solidFill>
              <a:highlight>
                <a:srgbClr val="FFFFFF"/>
              </a:highlight>
              <a:latin typeface="Verdana"/>
              <a:ea typeface="Verdana"/>
              <a:cs typeface="Verdana"/>
              <a:sym typeface="Verdana"/>
            </a:endParaRPr>
          </a:p>
        </p:txBody>
      </p:sp>
      <p:graphicFrame>
        <p:nvGraphicFramePr>
          <p:cNvPr id="91" name="Google Shape;91;p19"/>
          <p:cNvGraphicFramePr/>
          <p:nvPr/>
        </p:nvGraphicFramePr>
        <p:xfrm>
          <a:off x="596050" y="3110025"/>
          <a:ext cx="4372650" cy="1952500"/>
        </p:xfrm>
        <a:graphic>
          <a:graphicData uri="http://schemas.openxmlformats.org/drawingml/2006/table">
            <a:tbl>
              <a:tblPr>
                <a:solidFill>
                  <a:srgbClr val="FFFFFF"/>
                </a:solidFill>
              </a:tblPr>
              <a:tblGrid>
                <a:gridCol w="912400">
                  <a:extLst>
                    <a:ext uri="{9D8B030D-6E8A-4147-A177-3AD203B41FA5}">
                      <a16:colId xmlns:a16="http://schemas.microsoft.com/office/drawing/2014/main" xmlns="" val="20000"/>
                    </a:ext>
                  </a:extLst>
                </a:gridCol>
                <a:gridCol w="1256700">
                  <a:extLst>
                    <a:ext uri="{9D8B030D-6E8A-4147-A177-3AD203B41FA5}">
                      <a16:colId xmlns:a16="http://schemas.microsoft.com/office/drawing/2014/main" xmlns="" val="20001"/>
                    </a:ext>
                  </a:extLst>
                </a:gridCol>
                <a:gridCol w="929625">
                  <a:extLst>
                    <a:ext uri="{9D8B030D-6E8A-4147-A177-3AD203B41FA5}">
                      <a16:colId xmlns:a16="http://schemas.microsoft.com/office/drawing/2014/main" xmlns="" val="20002"/>
                    </a:ext>
                  </a:extLst>
                </a:gridCol>
                <a:gridCol w="1273925">
                  <a:extLst>
                    <a:ext uri="{9D8B030D-6E8A-4147-A177-3AD203B41FA5}">
                      <a16:colId xmlns:a16="http://schemas.microsoft.com/office/drawing/2014/main" xmlns="" val="20003"/>
                    </a:ext>
                  </a:extLst>
                </a:gridCol>
              </a:tblGrid>
              <a:tr h="488125">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EmpId</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EmpName</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AreaId</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AreaName</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DEDEDE"/>
                    </a:solidFill>
                  </a:tcPr>
                </a:tc>
                <a:extLst>
                  <a:ext uri="{0D108BD9-81ED-4DB2-BD59-A6C34878D82A}">
                    <a16:rowId xmlns:a16="http://schemas.microsoft.com/office/drawing/2014/main" xmlns="" val="10000"/>
                  </a:ext>
                </a:extLst>
              </a:tr>
              <a:tr h="488125">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3</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Peter</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4</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Canada</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1"/>
                  </a:ext>
                </a:extLst>
              </a:tr>
              <a:tr h="488125">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3</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Peter</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5</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Australia</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2"/>
                  </a:ext>
                </a:extLst>
              </a:tr>
              <a:tr h="488125">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4</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33CCFF"/>
                    </a:solidFill>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Eric</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6</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50">
                          <a:solidFill>
                            <a:srgbClr val="333333"/>
                          </a:solidFill>
                          <a:highlight>
                            <a:srgbClr val="FFFFFF"/>
                          </a:highlight>
                          <a:latin typeface="Verdana"/>
                          <a:ea typeface="Verdana"/>
                          <a:cs typeface="Verdana"/>
                          <a:sym typeface="Verdana"/>
                        </a:rPr>
                        <a:t>England</a:t>
                      </a:r>
                      <a:endParaRPr sz="1350">
                        <a:solidFill>
                          <a:srgbClr val="333333"/>
                        </a:solidFill>
                        <a:highlight>
                          <a:srgbClr val="FFFFFF"/>
                        </a:highlight>
                        <a:latin typeface="Verdana"/>
                        <a:ea typeface="Verdana"/>
                        <a:cs typeface="Verdana"/>
                        <a:sym typeface="Verdana"/>
                      </a:endParaRPr>
                    </a:p>
                  </a:txBody>
                  <a:tcPr marL="76200" marR="76200" marT="76200" marB="7620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25179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rgbClr val="273239"/>
                </a:solidFill>
                <a:highlight>
                  <a:srgbClr val="FFFFFF"/>
                </a:highlight>
              </a:rPr>
              <a:t>LEFT JOIN</a:t>
            </a:r>
            <a:r>
              <a:rPr lang="en" sz="1600">
                <a:solidFill>
                  <a:srgbClr val="273239"/>
                </a:solidFill>
                <a:highlight>
                  <a:srgbClr val="FFFFFF"/>
                </a:highlight>
              </a:rPr>
              <a:t>: </a:t>
            </a:r>
            <a:endParaRPr sz="310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308">
                <a:solidFill>
                  <a:srgbClr val="273239"/>
                </a:solidFill>
                <a:highlight>
                  <a:srgbClr val="FFFFFF"/>
                </a:highlight>
              </a:rPr>
              <a:t>This join returns all the rows of the table on the left side of the join and matching rows for the table on the right side of join. The rows for which there is no matching row on right side, the result-set will contain </a:t>
            </a:r>
            <a:r>
              <a:rPr lang="en" sz="6308" i="1">
                <a:solidFill>
                  <a:srgbClr val="273239"/>
                </a:solidFill>
                <a:highlight>
                  <a:srgbClr val="FFFFFF"/>
                </a:highlight>
              </a:rPr>
              <a:t>null</a:t>
            </a:r>
            <a:r>
              <a:rPr lang="en" sz="6308">
                <a:solidFill>
                  <a:srgbClr val="273239"/>
                </a:solidFill>
                <a:highlight>
                  <a:srgbClr val="FFFFFF"/>
                </a:highlight>
              </a:rPr>
              <a:t>. LEFT JOIN is also known as LEFT OUTER JOIN.</a:t>
            </a:r>
            <a:endParaRPr sz="6308">
              <a:solidFill>
                <a:srgbClr val="273239"/>
              </a:solidFill>
              <a:highlight>
                <a:srgbClr val="FFFFFF"/>
              </a:highlight>
            </a:endParaRPr>
          </a:p>
          <a:p>
            <a:pPr marL="0" lvl="0" indent="0" algn="l" rtl="0">
              <a:lnSpc>
                <a:spcPct val="110000"/>
              </a:lnSpc>
              <a:spcBef>
                <a:spcPts val="2300"/>
              </a:spcBef>
              <a:spcAft>
                <a:spcPts val="0"/>
              </a:spcAft>
              <a:buClr>
                <a:schemeClr val="dk1"/>
              </a:buClr>
              <a:buSzPts val="275"/>
              <a:buFont typeface="Arial"/>
              <a:buNone/>
            </a:pPr>
            <a:r>
              <a:rPr lang="en" sz="6915">
                <a:solidFill>
                  <a:srgbClr val="333333"/>
                </a:solidFill>
                <a:highlight>
                  <a:srgbClr val="FFFFFF"/>
                </a:highlight>
              </a:rPr>
              <a:t>Syntax</a:t>
            </a:r>
            <a:endParaRPr sz="6915">
              <a:solidFill>
                <a:srgbClr val="333333"/>
              </a:solidFill>
              <a:highlight>
                <a:srgbClr val="FFFFFF"/>
              </a:highlight>
            </a:endParaRPr>
          </a:p>
          <a:p>
            <a:pPr marL="0" lvl="0" indent="0" algn="l" rtl="0">
              <a:spcBef>
                <a:spcPts val="800"/>
              </a:spcBef>
              <a:spcAft>
                <a:spcPts val="0"/>
              </a:spcAft>
              <a:buClr>
                <a:schemeClr val="dk1"/>
              </a:buClr>
              <a:buSzPts val="275"/>
              <a:buFont typeface="Arial"/>
              <a:buNone/>
            </a:pPr>
            <a:r>
              <a:rPr lang="en" sz="6765">
                <a:solidFill>
                  <a:srgbClr val="333333"/>
                </a:solidFill>
                <a:highlight>
                  <a:srgbClr val="FFFFFF"/>
                </a:highlight>
              </a:rPr>
              <a:t>The syntax for the LEFT OUTER JOIN in SQL is:</a:t>
            </a:r>
            <a:endParaRPr sz="6765">
              <a:solidFill>
                <a:srgbClr val="333333"/>
              </a:solidFill>
              <a:highlight>
                <a:srgbClr val="FFFFFF"/>
              </a:highlight>
            </a:endParaRPr>
          </a:p>
          <a:p>
            <a:pPr marL="0" lvl="0" indent="0" algn="l" rtl="0">
              <a:spcBef>
                <a:spcPts val="800"/>
              </a:spcBef>
              <a:spcAft>
                <a:spcPts val="0"/>
              </a:spcAft>
              <a:buNone/>
            </a:pPr>
            <a:r>
              <a:rPr lang="en" sz="6715">
                <a:solidFill>
                  <a:srgbClr val="333333"/>
                </a:solidFill>
                <a:highlight>
                  <a:srgbClr val="EFF1F9"/>
                </a:highlight>
                <a:latin typeface="Courier New"/>
                <a:ea typeface="Courier New"/>
                <a:cs typeface="Courier New"/>
                <a:sym typeface="Courier New"/>
              </a:rPr>
              <a:t>SELECT columns</a:t>
            </a:r>
            <a:endParaRPr sz="6715">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6715">
                <a:solidFill>
                  <a:srgbClr val="333333"/>
                </a:solidFill>
                <a:highlight>
                  <a:srgbClr val="EFF1F9"/>
                </a:highlight>
                <a:latin typeface="Courier New"/>
                <a:ea typeface="Courier New"/>
                <a:cs typeface="Courier New"/>
                <a:sym typeface="Courier New"/>
              </a:rPr>
              <a:t>FROM table1</a:t>
            </a:r>
            <a:endParaRPr sz="6715">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6715">
                <a:solidFill>
                  <a:srgbClr val="333333"/>
                </a:solidFill>
                <a:highlight>
                  <a:srgbClr val="EFF1F9"/>
                </a:highlight>
                <a:latin typeface="Courier New"/>
                <a:ea typeface="Courier New"/>
                <a:cs typeface="Courier New"/>
                <a:sym typeface="Courier New"/>
              </a:rPr>
              <a:t>LEFT [OUTER] JOIN table2</a:t>
            </a:r>
            <a:endParaRPr sz="6715">
              <a:solidFill>
                <a:srgbClr val="333333"/>
              </a:solidFill>
              <a:highlight>
                <a:srgbClr val="EFF1F9"/>
              </a:highlight>
              <a:latin typeface="Courier New"/>
              <a:ea typeface="Courier New"/>
              <a:cs typeface="Courier New"/>
              <a:sym typeface="Courier New"/>
            </a:endParaRPr>
          </a:p>
          <a:p>
            <a:pPr marL="101600" marR="101600" lvl="0" indent="0" algn="l" rtl="0">
              <a:lnSpc>
                <a:spcPct val="142857"/>
              </a:lnSpc>
              <a:spcBef>
                <a:spcPts val="1200"/>
              </a:spcBef>
              <a:spcAft>
                <a:spcPts val="0"/>
              </a:spcAft>
              <a:buClr>
                <a:schemeClr val="dk1"/>
              </a:buClr>
              <a:buSzPts val="275"/>
              <a:buFont typeface="Arial"/>
              <a:buNone/>
            </a:pPr>
            <a:r>
              <a:rPr lang="en" sz="6715">
                <a:solidFill>
                  <a:srgbClr val="333333"/>
                </a:solidFill>
                <a:highlight>
                  <a:srgbClr val="EFF1F9"/>
                </a:highlight>
                <a:latin typeface="Courier New"/>
                <a:ea typeface="Courier New"/>
                <a:cs typeface="Courier New"/>
                <a:sym typeface="Courier New"/>
              </a:rPr>
              <a:t>ON table1.column = table2.column;</a:t>
            </a:r>
            <a:endParaRPr sz="6715">
              <a:solidFill>
                <a:srgbClr val="333333"/>
              </a:solidFill>
              <a:highlight>
                <a:srgbClr val="EFF1F9"/>
              </a:highlight>
              <a:latin typeface="Courier New"/>
              <a:ea typeface="Courier New"/>
              <a:cs typeface="Courier New"/>
              <a:sym typeface="Courier New"/>
            </a:endParaRPr>
          </a:p>
          <a:p>
            <a:pPr marL="0" lvl="0" indent="0" algn="l" rtl="0">
              <a:spcBef>
                <a:spcPts val="800"/>
              </a:spcBef>
              <a:spcAft>
                <a:spcPts val="0"/>
              </a:spcAft>
              <a:buNone/>
            </a:pPr>
            <a:endParaRPr sz="1972" b="1">
              <a:solidFill>
                <a:srgbClr val="273239"/>
              </a:solidFill>
              <a:highlight>
                <a:srgbClr val="FFFFFF"/>
              </a:highlight>
            </a:endParaRPr>
          </a:p>
          <a:p>
            <a:pPr marL="190500" marR="190500" lvl="0" indent="0" algn="l" rtl="0">
              <a:spcBef>
                <a:spcPts val="1200"/>
              </a:spcBef>
              <a:spcAft>
                <a:spcPts val="0"/>
              </a:spcAft>
              <a:buClr>
                <a:schemeClr val="dk1"/>
              </a:buClr>
              <a:buSzPts val="275"/>
              <a:buFont typeface="Arial"/>
              <a:buNone/>
            </a:pPr>
            <a:r>
              <a:rPr lang="en" sz="4800">
                <a:solidFill>
                  <a:srgbClr val="333333"/>
                </a:solidFill>
                <a:highlight>
                  <a:srgbClr val="FFFFFF"/>
                </a:highlight>
              </a:rPr>
              <a:t>In some databases, the OUTER keyword is omitted and written simply as LEFT JOIN.</a:t>
            </a:r>
            <a:endParaRPr sz="4800">
              <a:solidFill>
                <a:srgbClr val="273239"/>
              </a:solidFill>
              <a:latin typeface="Courier New"/>
              <a:ea typeface="Courier New"/>
              <a:cs typeface="Courier New"/>
              <a:sym typeface="Courier New"/>
            </a:endParaRPr>
          </a:p>
          <a:p>
            <a:pPr marL="0" lvl="0" indent="0" algn="l" rtl="0">
              <a:spcBef>
                <a:spcPts val="800"/>
              </a:spcBef>
              <a:spcAft>
                <a:spcPts val="0"/>
              </a:spcAft>
              <a:buClr>
                <a:schemeClr val="dk1"/>
              </a:buClr>
              <a:buSzPct val="100000"/>
              <a:buFont typeface="Arial"/>
              <a:buNone/>
            </a:pPr>
            <a:endParaRPr sz="1100">
              <a:solidFill>
                <a:schemeClr val="dk1"/>
              </a:solidFill>
            </a:endParaRPr>
          </a:p>
          <a:p>
            <a:pPr marL="0" lvl="0" indent="0" algn="l" rtl="0">
              <a:spcBef>
                <a:spcPts val="0"/>
              </a:spcBef>
              <a:spcAft>
                <a:spcPts val="1200"/>
              </a:spcAft>
              <a:buNone/>
            </a:pPr>
            <a:endParaRPr/>
          </a:p>
        </p:txBody>
      </p:sp>
    </p:spTree>
    <p:extLst>
      <p:ext uri="{BB962C8B-B14F-4D97-AF65-F5344CB8AC3E}">
        <p14:creationId xmlns:p14="http://schemas.microsoft.com/office/powerpoint/2010/main" val="1294769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559300" y="1273763"/>
            <a:ext cx="3753900" cy="2078425"/>
          </a:xfrm>
          <a:prstGeom prst="rect">
            <a:avLst/>
          </a:prstGeom>
          <a:noFill/>
          <a:ln>
            <a:noFill/>
          </a:ln>
        </p:spPr>
      </p:pic>
      <p:sp>
        <p:nvSpPr>
          <p:cNvPr id="103" name="Google Shape;103;p21"/>
          <p:cNvSpPr txBox="1"/>
          <p:nvPr/>
        </p:nvSpPr>
        <p:spPr>
          <a:xfrm>
            <a:off x="86250" y="172525"/>
            <a:ext cx="7788300" cy="8622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2300"/>
              </a:spcBef>
              <a:spcAft>
                <a:spcPts val="0"/>
              </a:spcAft>
              <a:buNone/>
            </a:pPr>
            <a:r>
              <a:rPr lang="en" sz="1850">
                <a:solidFill>
                  <a:srgbClr val="333333"/>
                </a:solidFill>
                <a:highlight>
                  <a:srgbClr val="FFFFFF"/>
                </a:highlight>
              </a:rPr>
              <a:t>Visual Illustration</a:t>
            </a:r>
            <a:endParaRPr sz="1850">
              <a:solidFill>
                <a:srgbClr val="333333"/>
              </a:solidFill>
              <a:highlight>
                <a:srgbClr val="FFFFFF"/>
              </a:highlight>
            </a:endParaRPr>
          </a:p>
          <a:p>
            <a:pPr marL="0" lvl="0" indent="0" algn="l" rtl="0">
              <a:lnSpc>
                <a:spcPct val="115000"/>
              </a:lnSpc>
              <a:spcBef>
                <a:spcPts val="800"/>
              </a:spcBef>
              <a:spcAft>
                <a:spcPts val="800"/>
              </a:spcAft>
              <a:buNone/>
            </a:pPr>
            <a:r>
              <a:rPr lang="en" sz="1700">
                <a:solidFill>
                  <a:srgbClr val="333333"/>
                </a:solidFill>
                <a:highlight>
                  <a:srgbClr val="FFFFFF"/>
                </a:highlight>
              </a:rPr>
              <a:t>In this visual diagram, the SQL LEFT OUTER JOIN returns the shaded area:</a:t>
            </a:r>
            <a:endParaRPr sz="1700">
              <a:solidFill>
                <a:srgbClr val="333333"/>
              </a:solidFill>
              <a:highlight>
                <a:srgbClr val="FFFFFF"/>
              </a:highlight>
            </a:endParaRPr>
          </a:p>
        </p:txBody>
      </p:sp>
      <p:sp>
        <p:nvSpPr>
          <p:cNvPr id="104" name="Google Shape;104;p21"/>
          <p:cNvSpPr txBox="1"/>
          <p:nvPr/>
        </p:nvSpPr>
        <p:spPr>
          <a:xfrm>
            <a:off x="559300" y="3783300"/>
            <a:ext cx="7788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333333"/>
                </a:solidFill>
                <a:highlight>
                  <a:srgbClr val="FFFFFF"/>
                </a:highlight>
              </a:rPr>
              <a:t>The SQL LEFT OUTER JOIN would return the all records from </a:t>
            </a:r>
            <a:r>
              <a:rPr lang="en" sz="1600" i="1">
                <a:solidFill>
                  <a:srgbClr val="333333"/>
                </a:solidFill>
                <a:highlight>
                  <a:srgbClr val="FFFFFF"/>
                </a:highlight>
              </a:rPr>
              <a:t>table1</a:t>
            </a:r>
            <a:r>
              <a:rPr lang="en" sz="1600">
                <a:solidFill>
                  <a:srgbClr val="333333"/>
                </a:solidFill>
                <a:highlight>
                  <a:srgbClr val="FFFFFF"/>
                </a:highlight>
              </a:rPr>
              <a:t> and only those records from </a:t>
            </a:r>
            <a:r>
              <a:rPr lang="en" sz="1600" i="1">
                <a:solidFill>
                  <a:srgbClr val="333333"/>
                </a:solidFill>
                <a:highlight>
                  <a:srgbClr val="FFFFFF"/>
                </a:highlight>
              </a:rPr>
              <a:t>table2</a:t>
            </a:r>
            <a:r>
              <a:rPr lang="en" sz="1600">
                <a:solidFill>
                  <a:srgbClr val="333333"/>
                </a:solidFill>
                <a:highlight>
                  <a:srgbClr val="FFFFFF"/>
                </a:highlight>
              </a:rPr>
              <a:t> that intersect with </a:t>
            </a:r>
            <a:r>
              <a:rPr lang="en" sz="1600" i="1">
                <a:solidFill>
                  <a:srgbClr val="333333"/>
                </a:solidFill>
                <a:highlight>
                  <a:srgbClr val="FFFFFF"/>
                </a:highlight>
              </a:rPr>
              <a:t>table1</a:t>
            </a:r>
            <a:r>
              <a:rPr lang="en" sz="1600">
                <a:solidFill>
                  <a:srgbClr val="333333"/>
                </a:solidFill>
                <a:highlight>
                  <a:srgbClr val="FFFFFF"/>
                </a:highlight>
              </a:rPr>
              <a:t>.</a:t>
            </a:r>
            <a:endParaRPr sz="1800"/>
          </a:p>
        </p:txBody>
      </p:sp>
    </p:spTree>
    <p:extLst>
      <p:ext uri="{BB962C8B-B14F-4D97-AF65-F5344CB8AC3E}">
        <p14:creationId xmlns:p14="http://schemas.microsoft.com/office/powerpoint/2010/main" val="4242714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176125" y="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2300"/>
              </a:spcBef>
              <a:spcAft>
                <a:spcPts val="0"/>
              </a:spcAft>
              <a:buClr>
                <a:schemeClr val="dk1"/>
              </a:buClr>
              <a:buSzPct val="65346"/>
              <a:buFont typeface="Arial"/>
              <a:buNone/>
            </a:pPr>
            <a:r>
              <a:rPr lang="en" sz="1683">
                <a:solidFill>
                  <a:srgbClr val="333333"/>
                </a:solidFill>
                <a:highlight>
                  <a:srgbClr val="FFFFFF"/>
                </a:highlight>
              </a:rPr>
              <a:t>Example</a:t>
            </a:r>
            <a:endParaRPr sz="1683">
              <a:solidFill>
                <a:srgbClr val="333333"/>
              </a:solidFill>
              <a:highlight>
                <a:srgbClr val="FFFFFF"/>
              </a:highlight>
            </a:endParaRPr>
          </a:p>
          <a:p>
            <a:pPr marL="0" lvl="0" indent="0" algn="l" rtl="0">
              <a:spcBef>
                <a:spcPts val="800"/>
              </a:spcBef>
              <a:spcAft>
                <a:spcPts val="0"/>
              </a:spcAft>
              <a:buNone/>
            </a:pPr>
            <a:endParaRPr/>
          </a:p>
        </p:txBody>
      </p:sp>
      <p:sp>
        <p:nvSpPr>
          <p:cNvPr id="110" name="Google Shape;110;p22"/>
          <p:cNvSpPr txBox="1">
            <a:spLocks noGrp="1"/>
          </p:cNvSpPr>
          <p:nvPr>
            <p:ph type="body" idx="1"/>
          </p:nvPr>
        </p:nvSpPr>
        <p:spPr>
          <a:xfrm>
            <a:off x="225450" y="416700"/>
            <a:ext cx="8520600" cy="4310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Customer                                                     order table</a:t>
            </a:r>
            <a:endParaRPr/>
          </a:p>
        </p:txBody>
      </p:sp>
      <p:pic>
        <p:nvPicPr>
          <p:cNvPr id="111" name="Google Shape;111;p22"/>
          <p:cNvPicPr preferRelativeResize="0"/>
          <p:nvPr/>
        </p:nvPicPr>
        <p:blipFill rotWithShape="1">
          <a:blip r:embed="rId3">
            <a:alphaModFix/>
          </a:blip>
          <a:srcRect l="14959" t="43842" r="48651" b="24515"/>
          <a:stretch/>
        </p:blipFill>
        <p:spPr>
          <a:xfrm>
            <a:off x="332700" y="851975"/>
            <a:ext cx="4239299" cy="2507601"/>
          </a:xfrm>
          <a:prstGeom prst="rect">
            <a:avLst/>
          </a:prstGeom>
          <a:noFill/>
          <a:ln>
            <a:noFill/>
          </a:ln>
        </p:spPr>
      </p:pic>
      <p:pic>
        <p:nvPicPr>
          <p:cNvPr id="112" name="Google Shape;112;p22"/>
          <p:cNvPicPr preferRelativeResize="0"/>
          <p:nvPr/>
        </p:nvPicPr>
        <p:blipFill rotWithShape="1">
          <a:blip r:embed="rId4">
            <a:alphaModFix/>
          </a:blip>
          <a:srcRect l="14907" t="41117" r="61102" b="30836"/>
          <a:stretch/>
        </p:blipFill>
        <p:spPr>
          <a:xfrm>
            <a:off x="4904725" y="768688"/>
            <a:ext cx="3130151" cy="2674174"/>
          </a:xfrm>
          <a:prstGeom prst="rect">
            <a:avLst/>
          </a:prstGeom>
          <a:noFill/>
          <a:ln>
            <a:noFill/>
          </a:ln>
        </p:spPr>
      </p:pic>
    </p:spTree>
    <p:extLst>
      <p:ext uri="{BB962C8B-B14F-4D97-AF65-F5344CB8AC3E}">
        <p14:creationId xmlns:p14="http://schemas.microsoft.com/office/powerpoint/2010/main" val="1147915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ym typeface="Courier New"/>
              </a:rPr>
              <a:t>SELECT customers.customer_id, orders.order_id, orders.order_date</a:t>
            </a:r>
            <a:endParaRPr dirty="0">
              <a:sym typeface="Courier New"/>
            </a:endParaRPr>
          </a:p>
          <a:p>
            <a:pPr marL="0" lvl="0" indent="0" algn="l" rtl="0">
              <a:spcBef>
                <a:spcPts val="1200"/>
              </a:spcBef>
              <a:spcAft>
                <a:spcPts val="0"/>
              </a:spcAft>
              <a:buNone/>
            </a:pPr>
            <a:r>
              <a:rPr lang="en" dirty="0">
                <a:sym typeface="Courier New"/>
              </a:rPr>
              <a:t>FROM customers </a:t>
            </a:r>
            <a:endParaRPr dirty="0">
              <a:sym typeface="Courier New"/>
            </a:endParaRPr>
          </a:p>
          <a:p>
            <a:pPr marL="0" lvl="0" indent="0" algn="l" rtl="0">
              <a:spcBef>
                <a:spcPts val="1200"/>
              </a:spcBef>
              <a:spcAft>
                <a:spcPts val="0"/>
              </a:spcAft>
              <a:buNone/>
            </a:pPr>
            <a:r>
              <a:rPr lang="en" dirty="0">
                <a:sym typeface="Courier New"/>
              </a:rPr>
              <a:t>LEFT OUTER JOIN orders</a:t>
            </a:r>
            <a:endParaRPr dirty="0">
              <a:sym typeface="Courier New"/>
            </a:endParaRPr>
          </a:p>
          <a:p>
            <a:pPr marL="0" lvl="0" indent="0" algn="l" rtl="0">
              <a:spcBef>
                <a:spcPts val="1200"/>
              </a:spcBef>
              <a:spcAft>
                <a:spcPts val="0"/>
              </a:spcAft>
              <a:buNone/>
            </a:pPr>
            <a:r>
              <a:rPr lang="en" dirty="0">
                <a:sym typeface="Courier New"/>
              </a:rPr>
              <a:t>ON customers.customer_id = orders.customer_id</a:t>
            </a:r>
            <a:endParaRPr dirty="0">
              <a:sym typeface="Courier New"/>
            </a:endParaRPr>
          </a:p>
          <a:p>
            <a:pPr marL="101600" marR="101600" lvl="0" indent="0" algn="l" rtl="0">
              <a:lnSpc>
                <a:spcPct val="142857"/>
              </a:lnSpc>
              <a:spcBef>
                <a:spcPts val="1200"/>
              </a:spcBef>
              <a:spcAft>
                <a:spcPts val="0"/>
              </a:spcAft>
              <a:buClr>
                <a:schemeClr val="dk1"/>
              </a:buClr>
              <a:buSzPts val="1100"/>
              <a:buFont typeface="Arial"/>
              <a:buNone/>
            </a:pPr>
            <a:r>
              <a:rPr lang="en" dirty="0">
                <a:sym typeface="Courier New"/>
              </a:rPr>
              <a:t>ORDER BY customers.customer_id;</a:t>
            </a:r>
            <a:endParaRPr dirty="0">
              <a:sym typeface="Courier New"/>
            </a:endParaRPr>
          </a:p>
          <a:p>
            <a:pPr marL="0" lvl="0" indent="0" algn="l" rtl="0">
              <a:spcBef>
                <a:spcPts val="800"/>
              </a:spcBef>
              <a:spcAft>
                <a:spcPts val="1200"/>
              </a:spcAft>
              <a:buNone/>
            </a:pPr>
            <a:endParaRPr dirty="0"/>
          </a:p>
        </p:txBody>
      </p:sp>
    </p:spTree>
    <p:extLst>
      <p:ext uri="{BB962C8B-B14F-4D97-AF65-F5344CB8AC3E}">
        <p14:creationId xmlns:p14="http://schemas.microsoft.com/office/powerpoint/2010/main" val="3815521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230875" y="280150"/>
            <a:ext cx="6448500" cy="75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800"/>
              </a:spcAft>
              <a:buNone/>
            </a:pPr>
            <a:r>
              <a:rPr lang="en">
                <a:solidFill>
                  <a:srgbClr val="333333"/>
                </a:solidFill>
                <a:highlight>
                  <a:srgbClr val="FFFFFF"/>
                </a:highlight>
              </a:rPr>
              <a:t>There will be 6 records selected. These are the results :</a:t>
            </a:r>
            <a:endParaRPr>
              <a:solidFill>
                <a:srgbClr val="333333"/>
              </a:solidFill>
              <a:highlight>
                <a:srgbClr val="FFFFFF"/>
              </a:highlight>
            </a:endParaRPr>
          </a:p>
        </p:txBody>
      </p:sp>
      <p:pic>
        <p:nvPicPr>
          <p:cNvPr id="123" name="Google Shape;123;p24"/>
          <p:cNvPicPr preferRelativeResize="0"/>
          <p:nvPr/>
        </p:nvPicPr>
        <p:blipFill rotWithShape="1">
          <a:blip r:embed="rId3">
            <a:alphaModFix/>
          </a:blip>
          <a:srcRect l="15204" t="31468" r="61731" b="37412"/>
          <a:stretch/>
        </p:blipFill>
        <p:spPr>
          <a:xfrm>
            <a:off x="324025" y="1317325"/>
            <a:ext cx="3906524" cy="3168399"/>
          </a:xfrm>
          <a:prstGeom prst="rect">
            <a:avLst/>
          </a:prstGeom>
          <a:noFill/>
          <a:ln>
            <a:noFill/>
          </a:ln>
        </p:spPr>
      </p:pic>
      <p:sp>
        <p:nvSpPr>
          <p:cNvPr id="124" name="Google Shape;124;p24"/>
          <p:cNvSpPr txBox="1"/>
          <p:nvPr/>
        </p:nvSpPr>
        <p:spPr>
          <a:xfrm>
            <a:off x="4991025" y="437100"/>
            <a:ext cx="3857100" cy="470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333333"/>
                </a:solidFill>
                <a:highlight>
                  <a:srgbClr val="FFFFFF"/>
                </a:highlight>
              </a:rPr>
              <a:t>This LEFT OUTER JOIN example would return all rows from the </a:t>
            </a:r>
            <a:r>
              <a:rPr lang="en" sz="1800" i="1">
                <a:solidFill>
                  <a:srgbClr val="333333"/>
                </a:solidFill>
                <a:highlight>
                  <a:srgbClr val="FFFFFF"/>
                </a:highlight>
              </a:rPr>
              <a:t>customers</a:t>
            </a:r>
            <a:r>
              <a:rPr lang="en" sz="1800">
                <a:solidFill>
                  <a:srgbClr val="333333"/>
                </a:solidFill>
                <a:highlight>
                  <a:srgbClr val="FFFFFF"/>
                </a:highlight>
              </a:rPr>
              <a:t> table and only those rows from the </a:t>
            </a:r>
            <a:r>
              <a:rPr lang="en" sz="1800" i="1">
                <a:solidFill>
                  <a:srgbClr val="333333"/>
                </a:solidFill>
                <a:highlight>
                  <a:srgbClr val="FFFFFF"/>
                </a:highlight>
              </a:rPr>
              <a:t>orders</a:t>
            </a:r>
            <a:r>
              <a:rPr lang="en" sz="1800">
                <a:solidFill>
                  <a:srgbClr val="333333"/>
                </a:solidFill>
                <a:highlight>
                  <a:srgbClr val="FFFFFF"/>
                </a:highlight>
              </a:rPr>
              <a:t> table where the joined fields are equal.</a:t>
            </a:r>
            <a:endParaRPr sz="1800">
              <a:solidFill>
                <a:srgbClr val="333333"/>
              </a:solidFill>
              <a:highlight>
                <a:srgbClr val="FFFFFF"/>
              </a:highlight>
            </a:endParaRPr>
          </a:p>
          <a:p>
            <a:pPr marL="0" lvl="0" indent="0" algn="l" rtl="0">
              <a:lnSpc>
                <a:spcPct val="115000"/>
              </a:lnSpc>
              <a:spcBef>
                <a:spcPts val="800"/>
              </a:spcBef>
              <a:spcAft>
                <a:spcPts val="800"/>
              </a:spcAft>
              <a:buNone/>
            </a:pPr>
            <a:r>
              <a:rPr lang="en" sz="1800">
                <a:solidFill>
                  <a:srgbClr val="333333"/>
                </a:solidFill>
                <a:highlight>
                  <a:srgbClr val="FFFFFF"/>
                </a:highlight>
              </a:rPr>
              <a:t>If a </a:t>
            </a:r>
            <a:r>
              <a:rPr lang="en" sz="1800" i="1">
                <a:solidFill>
                  <a:srgbClr val="333333"/>
                </a:solidFill>
                <a:highlight>
                  <a:srgbClr val="FFFFFF"/>
                </a:highlight>
              </a:rPr>
              <a:t>customer_id</a:t>
            </a:r>
            <a:r>
              <a:rPr lang="en" sz="1800">
                <a:solidFill>
                  <a:srgbClr val="333333"/>
                </a:solidFill>
                <a:highlight>
                  <a:srgbClr val="FFFFFF"/>
                </a:highlight>
              </a:rPr>
              <a:t> value in the </a:t>
            </a:r>
            <a:r>
              <a:rPr lang="en" sz="1800" i="1">
                <a:solidFill>
                  <a:srgbClr val="333333"/>
                </a:solidFill>
                <a:highlight>
                  <a:srgbClr val="FFFFFF"/>
                </a:highlight>
              </a:rPr>
              <a:t>customers</a:t>
            </a:r>
            <a:r>
              <a:rPr lang="en" sz="1800">
                <a:solidFill>
                  <a:srgbClr val="333333"/>
                </a:solidFill>
                <a:highlight>
                  <a:srgbClr val="FFFFFF"/>
                </a:highlight>
              </a:rPr>
              <a:t> table does not exist in the </a:t>
            </a:r>
            <a:r>
              <a:rPr lang="en" sz="1800" i="1">
                <a:solidFill>
                  <a:srgbClr val="333333"/>
                </a:solidFill>
                <a:highlight>
                  <a:srgbClr val="FFFFFF"/>
                </a:highlight>
              </a:rPr>
              <a:t>orders</a:t>
            </a:r>
            <a:r>
              <a:rPr lang="en" sz="1800">
                <a:solidFill>
                  <a:srgbClr val="333333"/>
                </a:solidFill>
                <a:highlight>
                  <a:srgbClr val="FFFFFF"/>
                </a:highlight>
              </a:rPr>
              <a:t> table, all fields in the </a:t>
            </a:r>
            <a:r>
              <a:rPr lang="en" sz="1800" i="1">
                <a:solidFill>
                  <a:srgbClr val="333333"/>
                </a:solidFill>
                <a:highlight>
                  <a:srgbClr val="FFFFFF"/>
                </a:highlight>
              </a:rPr>
              <a:t>orders</a:t>
            </a:r>
            <a:r>
              <a:rPr lang="en" sz="1800">
                <a:solidFill>
                  <a:srgbClr val="333333"/>
                </a:solidFill>
                <a:highlight>
                  <a:srgbClr val="FFFFFF"/>
                </a:highlight>
              </a:rPr>
              <a:t> table will display as NULL in the result set. In example , the rows where </a:t>
            </a:r>
            <a:r>
              <a:rPr lang="en" sz="1800" i="1">
                <a:solidFill>
                  <a:srgbClr val="333333"/>
                </a:solidFill>
                <a:highlight>
                  <a:srgbClr val="FFFFFF"/>
                </a:highlight>
              </a:rPr>
              <a:t>customer_id</a:t>
            </a:r>
            <a:r>
              <a:rPr lang="en" sz="1800">
                <a:solidFill>
                  <a:srgbClr val="333333"/>
                </a:solidFill>
                <a:highlight>
                  <a:srgbClr val="FFFFFF"/>
                </a:highlight>
              </a:rPr>
              <a:t> is 6000 and 9000 would be included with a LEFT OUTER JOIN but the </a:t>
            </a:r>
            <a:r>
              <a:rPr lang="en" sz="1800" i="1">
                <a:solidFill>
                  <a:srgbClr val="333333"/>
                </a:solidFill>
                <a:highlight>
                  <a:srgbClr val="FFFFFF"/>
                </a:highlight>
              </a:rPr>
              <a:t>order_id</a:t>
            </a:r>
            <a:r>
              <a:rPr lang="en" sz="1800">
                <a:solidFill>
                  <a:srgbClr val="333333"/>
                </a:solidFill>
                <a:highlight>
                  <a:srgbClr val="FFFFFF"/>
                </a:highlight>
              </a:rPr>
              <a:t> and </a:t>
            </a:r>
            <a:r>
              <a:rPr lang="en" sz="1800" i="1">
                <a:solidFill>
                  <a:srgbClr val="333333"/>
                </a:solidFill>
                <a:highlight>
                  <a:srgbClr val="FFFFFF"/>
                </a:highlight>
              </a:rPr>
              <a:t>order_date</a:t>
            </a:r>
            <a:r>
              <a:rPr lang="en" sz="1800">
                <a:solidFill>
                  <a:srgbClr val="333333"/>
                </a:solidFill>
                <a:highlight>
                  <a:srgbClr val="FFFFFF"/>
                </a:highlight>
              </a:rPr>
              <a:t> fields display NULL.</a:t>
            </a:r>
            <a:endParaRPr sz="1800">
              <a:solidFill>
                <a:srgbClr val="333333"/>
              </a:solidFill>
              <a:highlight>
                <a:srgbClr val="FFFFFF"/>
              </a:highlight>
            </a:endParaRPr>
          </a:p>
        </p:txBody>
      </p:sp>
    </p:spTree>
    <p:extLst>
      <p:ext uri="{BB962C8B-B14F-4D97-AF65-F5344CB8AC3E}">
        <p14:creationId xmlns:p14="http://schemas.microsoft.com/office/powerpoint/2010/main" val="2056398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a:spLocks noGrp="1"/>
          </p:cNvSpPr>
          <p:nvPr>
            <p:ph type="body" idx="1"/>
          </p:nvPr>
        </p:nvSpPr>
        <p:spPr>
          <a:xfrm>
            <a:off x="311700" y="425825"/>
            <a:ext cx="8520600" cy="41430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b="1" dirty="0">
                <a:solidFill>
                  <a:srgbClr val="FF0000"/>
                </a:solidFill>
                <a:highlight>
                  <a:srgbClr val="FFFFFF"/>
                </a:highlight>
                <a:latin typeface="Roboto"/>
                <a:ea typeface="Roboto"/>
                <a:cs typeface="Roboto"/>
                <a:sym typeface="Roboto"/>
              </a:rPr>
              <a:t>d. TRUNCATE:</a:t>
            </a:r>
            <a:r>
              <a:rPr lang="en" dirty="0">
                <a:solidFill>
                  <a:srgbClr val="FF0000"/>
                </a:solidFill>
                <a:highlight>
                  <a:srgbClr val="FFFFFF"/>
                </a:highlight>
                <a:latin typeface="Roboto"/>
                <a:ea typeface="Roboto"/>
                <a:cs typeface="Roboto"/>
                <a:sym typeface="Roboto"/>
              </a:rPr>
              <a:t> </a:t>
            </a:r>
            <a:r>
              <a:rPr lang="en" dirty="0">
                <a:solidFill>
                  <a:srgbClr val="333333"/>
                </a:solidFill>
                <a:highlight>
                  <a:srgbClr val="FFFFFF"/>
                </a:highlight>
                <a:latin typeface="Roboto"/>
                <a:ea typeface="Roboto"/>
                <a:cs typeface="Roboto"/>
                <a:sym typeface="Roboto"/>
              </a:rPr>
              <a:t>It is used to delete all the rows from the table and free the space containing the table.</a:t>
            </a:r>
            <a:endParaRPr dirty="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b="1" dirty="0">
                <a:solidFill>
                  <a:srgbClr val="333333"/>
                </a:solidFill>
                <a:highlight>
                  <a:srgbClr val="FFFFFF"/>
                </a:highlight>
                <a:latin typeface="Roboto"/>
                <a:ea typeface="Roboto"/>
                <a:cs typeface="Roboto"/>
                <a:sym typeface="Roboto"/>
              </a:rPr>
              <a:t>Syntax:</a:t>
            </a:r>
            <a:endParaRPr b="1" dirty="0">
              <a:solidFill>
                <a:srgbClr val="333333"/>
              </a:solidFill>
              <a:highlight>
                <a:srgbClr val="FFFFFF"/>
              </a:highlight>
              <a:latin typeface="Roboto"/>
              <a:ea typeface="Roboto"/>
              <a:cs typeface="Roboto"/>
              <a:sym typeface="Roboto"/>
            </a:endParaRPr>
          </a:p>
          <a:p>
            <a:pPr marL="457200" lvl="0" indent="-342900" algn="l" rtl="0">
              <a:lnSpc>
                <a:spcPct val="156250"/>
              </a:lnSpc>
              <a:spcBef>
                <a:spcPts val="1200"/>
              </a:spcBef>
              <a:spcAft>
                <a:spcPts val="0"/>
              </a:spcAft>
              <a:buClr>
                <a:schemeClr val="dk1"/>
              </a:buClr>
              <a:buSzPts val="1800"/>
              <a:buFont typeface="Roboto"/>
              <a:buAutoNum type="arabicPeriod"/>
            </a:pPr>
            <a:r>
              <a:rPr lang="en" dirty="0">
                <a:solidFill>
                  <a:schemeClr val="dk1"/>
                </a:solidFill>
                <a:latin typeface="Roboto"/>
                <a:ea typeface="Roboto"/>
                <a:cs typeface="Roboto"/>
                <a:sym typeface="Roboto"/>
              </a:rPr>
              <a:t>TRUNCATE TABLE table_name;  </a:t>
            </a:r>
            <a:endParaRPr dirty="0">
              <a:solidFill>
                <a:schemeClr val="dk1"/>
              </a:solidFill>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b="1" dirty="0">
                <a:solidFill>
                  <a:srgbClr val="333333"/>
                </a:solidFill>
                <a:highlight>
                  <a:srgbClr val="FFFFFF"/>
                </a:highlight>
                <a:latin typeface="Roboto"/>
                <a:ea typeface="Roboto"/>
                <a:cs typeface="Roboto"/>
                <a:sym typeface="Roboto"/>
              </a:rPr>
              <a:t>Example:</a:t>
            </a:r>
            <a:endParaRPr b="1" dirty="0">
              <a:solidFill>
                <a:srgbClr val="333333"/>
              </a:solidFill>
              <a:highlight>
                <a:srgbClr val="FFFFFF"/>
              </a:highlight>
              <a:latin typeface="Roboto"/>
              <a:ea typeface="Roboto"/>
              <a:cs typeface="Roboto"/>
              <a:sym typeface="Roboto"/>
            </a:endParaRPr>
          </a:p>
          <a:p>
            <a:pPr marL="457200" lvl="0" indent="-342900" algn="l" rtl="0">
              <a:lnSpc>
                <a:spcPct val="156250"/>
              </a:lnSpc>
              <a:spcBef>
                <a:spcPts val="1200"/>
              </a:spcBef>
              <a:spcAft>
                <a:spcPts val="0"/>
              </a:spcAft>
              <a:buClr>
                <a:schemeClr val="dk1"/>
              </a:buClr>
              <a:buSzPts val="1800"/>
              <a:buFont typeface="Roboto"/>
              <a:buAutoNum type="arabicPeriod"/>
            </a:pPr>
            <a:r>
              <a:rPr lang="en" dirty="0">
                <a:solidFill>
                  <a:schemeClr val="dk1"/>
                </a:solidFill>
                <a:latin typeface="Roboto"/>
                <a:ea typeface="Roboto"/>
                <a:cs typeface="Roboto"/>
                <a:sym typeface="Roboto"/>
              </a:rPr>
              <a:t>TRUNCATE TABLE EMPLOYEE;  </a:t>
            </a:r>
            <a:endParaRPr dirty="0">
              <a:solidFill>
                <a:schemeClr val="dk1"/>
              </a:solidFill>
              <a:latin typeface="Roboto"/>
              <a:ea typeface="Roboto"/>
              <a:cs typeface="Roboto"/>
              <a:sym typeface="Roboto"/>
            </a:endParaRPr>
          </a:p>
          <a:p>
            <a:pPr marL="0" lvl="0" indent="0" algn="l" rtl="0">
              <a:spcBef>
                <a:spcPts val="600"/>
              </a:spcBef>
              <a:spcAft>
                <a:spcPts val="1200"/>
              </a:spcAft>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554575" y="-2863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3800"/>
              </a:spcBef>
              <a:spcAft>
                <a:spcPts val="0"/>
              </a:spcAft>
              <a:buClr>
                <a:schemeClr val="dk1"/>
              </a:buClr>
              <a:buSzPct val="63871"/>
              <a:buFont typeface="Arial"/>
              <a:buNone/>
            </a:pPr>
            <a:r>
              <a:rPr lang="en" sz="1722" b="1" dirty="0">
                <a:solidFill>
                  <a:srgbClr val="535353"/>
                </a:solidFill>
                <a:highlight>
                  <a:srgbClr val="FFFFFF"/>
                </a:highlight>
              </a:rPr>
              <a:t>SQL RIGHT OUTER JOIN</a:t>
            </a:r>
            <a:endParaRPr sz="1722" b="1" dirty="0">
              <a:solidFill>
                <a:srgbClr val="535353"/>
              </a:solidFill>
              <a:highlight>
                <a:srgbClr val="FFFFFF"/>
              </a:highlight>
            </a:endParaRPr>
          </a:p>
          <a:p>
            <a:pPr marL="0" lvl="0" indent="0" algn="l" rtl="0">
              <a:spcBef>
                <a:spcPts val="800"/>
              </a:spcBef>
              <a:spcAft>
                <a:spcPts val="0"/>
              </a:spcAft>
              <a:buNone/>
            </a:pPr>
            <a:endParaRPr dirty="0"/>
          </a:p>
        </p:txBody>
      </p:sp>
      <p:sp>
        <p:nvSpPr>
          <p:cNvPr id="130" name="Google Shape;130;p25"/>
          <p:cNvSpPr txBox="1">
            <a:spLocks noGrp="1"/>
          </p:cNvSpPr>
          <p:nvPr>
            <p:ph type="body" idx="1"/>
          </p:nvPr>
        </p:nvSpPr>
        <p:spPr>
          <a:xfrm>
            <a:off x="311700" y="696036"/>
            <a:ext cx="8520600" cy="3872789"/>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ct val="56881"/>
              <a:buFont typeface="Arial"/>
              <a:buNone/>
            </a:pPr>
            <a:r>
              <a:rPr lang="en" sz="1933" dirty="0">
                <a:solidFill>
                  <a:srgbClr val="333333"/>
                </a:solidFill>
                <a:highlight>
                  <a:srgbClr val="FFFFFF"/>
                </a:highlight>
              </a:rPr>
              <a:t>This type of join returns all rows from the RIGHT-hand table specified in the ON condition and </a:t>
            </a:r>
            <a:r>
              <a:rPr lang="en" sz="1933" b="1" dirty="0">
                <a:solidFill>
                  <a:srgbClr val="333333"/>
                </a:solidFill>
                <a:highlight>
                  <a:srgbClr val="FFFFFF"/>
                </a:highlight>
              </a:rPr>
              <a:t>only</a:t>
            </a:r>
            <a:r>
              <a:rPr lang="en" sz="1933" dirty="0">
                <a:solidFill>
                  <a:srgbClr val="333333"/>
                </a:solidFill>
                <a:highlight>
                  <a:srgbClr val="FFFFFF"/>
                </a:highlight>
              </a:rPr>
              <a:t> those rows from the other table where the joined fields are equal (join condition is met).</a:t>
            </a:r>
            <a:endParaRPr sz="1933" dirty="0">
              <a:solidFill>
                <a:srgbClr val="333333"/>
              </a:solidFill>
              <a:highlight>
                <a:srgbClr val="FFFFFF"/>
              </a:highlight>
            </a:endParaRPr>
          </a:p>
          <a:p>
            <a:pPr marL="0" lvl="0" indent="0" algn="l" rtl="0">
              <a:lnSpc>
                <a:spcPct val="110000"/>
              </a:lnSpc>
              <a:spcBef>
                <a:spcPts val="2300"/>
              </a:spcBef>
              <a:spcAft>
                <a:spcPts val="0"/>
              </a:spcAft>
              <a:buClr>
                <a:schemeClr val="dk1"/>
              </a:buClr>
              <a:buSzPct val="52786"/>
              <a:buFont typeface="Arial"/>
              <a:buNone/>
            </a:pPr>
            <a:r>
              <a:rPr lang="en" sz="2083" dirty="0">
                <a:solidFill>
                  <a:srgbClr val="333333"/>
                </a:solidFill>
                <a:highlight>
                  <a:srgbClr val="FFFFFF"/>
                </a:highlight>
              </a:rPr>
              <a:t>Syntax</a:t>
            </a:r>
            <a:endParaRPr sz="2083" dirty="0">
              <a:solidFill>
                <a:srgbClr val="333333"/>
              </a:solidFill>
              <a:highlight>
                <a:srgbClr val="FFFFFF"/>
              </a:highlight>
            </a:endParaRPr>
          </a:p>
          <a:p>
            <a:pPr marL="0" lvl="0" indent="0" algn="l" rtl="0">
              <a:spcBef>
                <a:spcPts val="800"/>
              </a:spcBef>
              <a:spcAft>
                <a:spcPts val="0"/>
              </a:spcAft>
              <a:buClr>
                <a:schemeClr val="dk1"/>
              </a:buClr>
              <a:buSzPct val="56881"/>
              <a:buFont typeface="Arial"/>
              <a:buNone/>
            </a:pPr>
            <a:r>
              <a:rPr lang="en" sz="1933" dirty="0">
                <a:solidFill>
                  <a:srgbClr val="333333"/>
                </a:solidFill>
                <a:highlight>
                  <a:srgbClr val="FFFFFF"/>
                </a:highlight>
              </a:rPr>
              <a:t>The syntax for the RIGHT OUTER JOIN in SQL is:</a:t>
            </a:r>
            <a:endParaRPr sz="1933" dirty="0">
              <a:solidFill>
                <a:srgbClr val="333333"/>
              </a:solidFill>
              <a:highlight>
                <a:srgbClr val="FFFFFF"/>
              </a:highlight>
            </a:endParaRPr>
          </a:p>
          <a:p>
            <a:pPr marL="0" lvl="0" indent="0" algn="l" rtl="0">
              <a:spcBef>
                <a:spcPts val="800"/>
              </a:spcBef>
              <a:spcAft>
                <a:spcPts val="0"/>
              </a:spcAft>
              <a:buNone/>
            </a:pPr>
            <a:r>
              <a:rPr lang="en" sz="1883" dirty="0">
                <a:solidFill>
                  <a:srgbClr val="333333"/>
                </a:solidFill>
                <a:highlight>
                  <a:srgbClr val="EFF1F9"/>
                </a:highlight>
                <a:latin typeface="Courier New"/>
                <a:ea typeface="Courier New"/>
                <a:cs typeface="Courier New"/>
                <a:sym typeface="Courier New"/>
              </a:rPr>
              <a:t>SELECT columns</a:t>
            </a:r>
            <a:endParaRPr sz="1883" dirty="0">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1883" dirty="0">
                <a:solidFill>
                  <a:srgbClr val="333333"/>
                </a:solidFill>
                <a:highlight>
                  <a:srgbClr val="EFF1F9"/>
                </a:highlight>
                <a:latin typeface="Courier New"/>
                <a:ea typeface="Courier New"/>
                <a:cs typeface="Courier New"/>
                <a:sym typeface="Courier New"/>
              </a:rPr>
              <a:t>FROM table1</a:t>
            </a:r>
            <a:endParaRPr sz="1883" dirty="0">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1883" dirty="0">
                <a:solidFill>
                  <a:srgbClr val="333333"/>
                </a:solidFill>
                <a:highlight>
                  <a:srgbClr val="EFF1F9"/>
                </a:highlight>
                <a:latin typeface="Courier New"/>
                <a:ea typeface="Courier New"/>
                <a:cs typeface="Courier New"/>
                <a:sym typeface="Courier New"/>
              </a:rPr>
              <a:t>RIGHT [OUTER] JOIN table2</a:t>
            </a:r>
            <a:endParaRPr sz="1883" dirty="0">
              <a:solidFill>
                <a:srgbClr val="333333"/>
              </a:solidFill>
              <a:highlight>
                <a:srgbClr val="EFF1F9"/>
              </a:highlight>
              <a:latin typeface="Courier New"/>
              <a:ea typeface="Courier New"/>
              <a:cs typeface="Courier New"/>
              <a:sym typeface="Courier New"/>
            </a:endParaRPr>
          </a:p>
          <a:p>
            <a:pPr marL="101600" marR="101600" lvl="0" indent="0" algn="l" rtl="0">
              <a:lnSpc>
                <a:spcPct val="142857"/>
              </a:lnSpc>
              <a:spcBef>
                <a:spcPts val="1200"/>
              </a:spcBef>
              <a:spcAft>
                <a:spcPts val="0"/>
              </a:spcAft>
              <a:buClr>
                <a:schemeClr val="dk1"/>
              </a:buClr>
              <a:buSzPct val="58390"/>
              <a:buFont typeface="Arial"/>
              <a:buNone/>
            </a:pPr>
            <a:r>
              <a:rPr lang="en" sz="1883" dirty="0">
                <a:solidFill>
                  <a:srgbClr val="333333"/>
                </a:solidFill>
                <a:highlight>
                  <a:srgbClr val="EFF1F9"/>
                </a:highlight>
                <a:latin typeface="Courier New"/>
                <a:ea typeface="Courier New"/>
                <a:cs typeface="Courier New"/>
                <a:sym typeface="Courier New"/>
              </a:rPr>
              <a:t>ON table1.column = table2.column;</a:t>
            </a:r>
          </a:p>
          <a:p>
            <a:pPr marL="101600" marR="101600" lvl="0" indent="0" algn="l" rtl="0">
              <a:lnSpc>
                <a:spcPct val="142857"/>
              </a:lnSpc>
              <a:spcBef>
                <a:spcPts val="1200"/>
              </a:spcBef>
              <a:spcAft>
                <a:spcPts val="0"/>
              </a:spcAft>
              <a:buClr>
                <a:schemeClr val="dk1"/>
              </a:buClr>
              <a:buSzPct val="58390"/>
              <a:buFont typeface="Arial"/>
              <a:buNone/>
            </a:pPr>
            <a:endParaRPr sz="1883" dirty="0">
              <a:solidFill>
                <a:srgbClr val="333333"/>
              </a:solidFill>
              <a:highlight>
                <a:srgbClr val="EFF1F9"/>
              </a:highlight>
              <a:latin typeface="Courier New"/>
              <a:ea typeface="Courier New"/>
              <a:cs typeface="Courier New"/>
              <a:sym typeface="Courier New"/>
            </a:endParaRPr>
          </a:p>
          <a:p>
            <a:pPr marL="0" lvl="0" indent="0" algn="l" rtl="0">
              <a:spcBef>
                <a:spcPts val="800"/>
              </a:spcBef>
              <a:spcAft>
                <a:spcPts val="1200"/>
              </a:spcAft>
              <a:buNone/>
            </a:pPr>
            <a:endParaRPr dirty="0"/>
          </a:p>
        </p:txBody>
      </p:sp>
      <p:sp>
        <p:nvSpPr>
          <p:cNvPr id="131" name="Google Shape;131;p25"/>
          <p:cNvSpPr txBox="1"/>
          <p:nvPr/>
        </p:nvSpPr>
        <p:spPr>
          <a:xfrm>
            <a:off x="691053" y="4497000"/>
            <a:ext cx="6063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33333"/>
                </a:solidFill>
                <a:highlight>
                  <a:srgbClr val="FFFFFF"/>
                </a:highlight>
              </a:rPr>
              <a:t>In some databases, the OUTER keyword is omitted and written simply as RIGHT JOIN.</a:t>
            </a:r>
            <a:endParaRPr sz="1700"/>
          </a:p>
        </p:txBody>
      </p:sp>
    </p:spTree>
    <p:extLst>
      <p:ext uri="{BB962C8B-B14F-4D97-AF65-F5344CB8AC3E}">
        <p14:creationId xmlns:p14="http://schemas.microsoft.com/office/powerpoint/2010/main" val="40905554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225425" y="198550"/>
            <a:ext cx="8520600" cy="572700"/>
          </a:xfrm>
          <a:prstGeom prst="rect">
            <a:avLst/>
          </a:prstGeom>
        </p:spPr>
        <p:txBody>
          <a:bodyPr spcFirstLastPara="1" wrap="square" lIns="91425" tIns="91425" rIns="91425" bIns="91425" anchor="t" anchorCtr="0">
            <a:noAutofit/>
          </a:bodyPr>
          <a:lstStyle/>
          <a:p>
            <a:pPr marL="0" lvl="0" indent="0" algn="l" rtl="0">
              <a:lnSpc>
                <a:spcPct val="110000"/>
              </a:lnSpc>
              <a:spcBef>
                <a:spcPts val="2300"/>
              </a:spcBef>
              <a:spcAft>
                <a:spcPts val="0"/>
              </a:spcAft>
              <a:buSzPts val="990"/>
              <a:buNone/>
            </a:pPr>
            <a:r>
              <a:rPr lang="en" sz="1515" dirty="0">
                <a:solidFill>
                  <a:srgbClr val="FF0000"/>
                </a:solidFill>
                <a:highlight>
                  <a:srgbClr val="FFFFFF"/>
                </a:highlight>
              </a:rPr>
              <a:t>Visual Illustration:</a:t>
            </a:r>
            <a:endParaRPr sz="1515" dirty="0">
              <a:solidFill>
                <a:srgbClr val="FF0000"/>
              </a:solidFill>
              <a:highlight>
                <a:srgbClr val="FFFFFF"/>
              </a:highlight>
            </a:endParaRPr>
          </a:p>
          <a:p>
            <a:pPr marL="0" lvl="0" indent="0" algn="l" rtl="0">
              <a:lnSpc>
                <a:spcPct val="110000"/>
              </a:lnSpc>
              <a:spcBef>
                <a:spcPts val="2300"/>
              </a:spcBef>
              <a:spcAft>
                <a:spcPts val="0"/>
              </a:spcAft>
              <a:buClr>
                <a:schemeClr val="dk1"/>
              </a:buClr>
              <a:buSzPts val="990"/>
              <a:buFont typeface="Arial"/>
              <a:buNone/>
            </a:pPr>
            <a:endParaRPr sz="1515" dirty="0">
              <a:solidFill>
                <a:srgbClr val="333333"/>
              </a:solidFill>
              <a:highlight>
                <a:srgbClr val="FFFFFF"/>
              </a:highlight>
            </a:endParaRPr>
          </a:p>
          <a:p>
            <a:pPr marL="0" lvl="0" indent="0" algn="l" rtl="0">
              <a:lnSpc>
                <a:spcPct val="115000"/>
              </a:lnSpc>
              <a:spcBef>
                <a:spcPts val="800"/>
              </a:spcBef>
              <a:spcAft>
                <a:spcPts val="0"/>
              </a:spcAft>
              <a:buClr>
                <a:schemeClr val="dk1"/>
              </a:buClr>
              <a:buSzPts val="990"/>
              <a:buFont typeface="Arial"/>
              <a:buNone/>
            </a:pPr>
            <a:r>
              <a:rPr lang="en" sz="1679" dirty="0">
                <a:solidFill>
                  <a:srgbClr val="333333"/>
                </a:solidFill>
                <a:highlight>
                  <a:srgbClr val="FFFFFF"/>
                </a:highlight>
              </a:rPr>
              <a:t>In this visual diagram, the SQL RIGHT OUTER JOIN returns the shaded area</a:t>
            </a:r>
            <a:r>
              <a:rPr lang="en" sz="1380" dirty="0">
                <a:solidFill>
                  <a:srgbClr val="333333"/>
                </a:solidFill>
                <a:highlight>
                  <a:srgbClr val="FFFFFF"/>
                </a:highlight>
              </a:rPr>
              <a:t>:</a:t>
            </a:r>
            <a:endParaRPr sz="1679" dirty="0">
              <a:solidFill>
                <a:srgbClr val="333333"/>
              </a:solidFill>
              <a:highlight>
                <a:srgbClr val="FFFFFF"/>
              </a:highlight>
            </a:endParaRPr>
          </a:p>
          <a:p>
            <a:pPr marL="0" lvl="0" indent="0" algn="l" rtl="0">
              <a:spcBef>
                <a:spcPts val="800"/>
              </a:spcBef>
              <a:spcAft>
                <a:spcPts val="0"/>
              </a:spcAft>
              <a:buSzPts val="990"/>
              <a:buNone/>
            </a:pPr>
            <a:endParaRPr sz="2520" dirty="0"/>
          </a:p>
        </p:txBody>
      </p:sp>
      <p:pic>
        <p:nvPicPr>
          <p:cNvPr id="137" name="Google Shape;137;p26"/>
          <p:cNvPicPr preferRelativeResize="0"/>
          <p:nvPr/>
        </p:nvPicPr>
        <p:blipFill>
          <a:blip r:embed="rId3">
            <a:alphaModFix/>
          </a:blip>
          <a:stretch>
            <a:fillRect/>
          </a:stretch>
        </p:blipFill>
        <p:spPr>
          <a:xfrm>
            <a:off x="2715900" y="1709875"/>
            <a:ext cx="2381250" cy="1428750"/>
          </a:xfrm>
          <a:prstGeom prst="rect">
            <a:avLst/>
          </a:prstGeom>
          <a:noFill/>
          <a:ln>
            <a:noFill/>
          </a:ln>
        </p:spPr>
      </p:pic>
      <p:sp>
        <p:nvSpPr>
          <p:cNvPr id="138" name="Google Shape;138;p26"/>
          <p:cNvSpPr txBox="1"/>
          <p:nvPr/>
        </p:nvSpPr>
        <p:spPr>
          <a:xfrm>
            <a:off x="275875" y="3339650"/>
            <a:ext cx="7783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333333"/>
                </a:solidFill>
                <a:highlight>
                  <a:srgbClr val="FFFFFF"/>
                </a:highlight>
              </a:rPr>
              <a:t>The SQL RIGHT OUTER JOIN would return the all records from </a:t>
            </a:r>
            <a:r>
              <a:rPr lang="en" sz="1700" i="1">
                <a:solidFill>
                  <a:srgbClr val="333333"/>
                </a:solidFill>
                <a:highlight>
                  <a:srgbClr val="FFFFFF"/>
                </a:highlight>
              </a:rPr>
              <a:t>table2</a:t>
            </a:r>
            <a:r>
              <a:rPr lang="en" sz="1700">
                <a:solidFill>
                  <a:srgbClr val="333333"/>
                </a:solidFill>
                <a:highlight>
                  <a:srgbClr val="FFFFFF"/>
                </a:highlight>
              </a:rPr>
              <a:t> and only those records from </a:t>
            </a:r>
            <a:r>
              <a:rPr lang="en" sz="1700" i="1">
                <a:solidFill>
                  <a:srgbClr val="333333"/>
                </a:solidFill>
                <a:highlight>
                  <a:srgbClr val="FFFFFF"/>
                </a:highlight>
              </a:rPr>
              <a:t>table1</a:t>
            </a:r>
            <a:r>
              <a:rPr lang="en" sz="1700">
                <a:solidFill>
                  <a:srgbClr val="333333"/>
                </a:solidFill>
                <a:highlight>
                  <a:srgbClr val="FFFFFF"/>
                </a:highlight>
              </a:rPr>
              <a:t> that intersect with </a:t>
            </a:r>
            <a:r>
              <a:rPr lang="en" sz="1700" i="1">
                <a:solidFill>
                  <a:srgbClr val="333333"/>
                </a:solidFill>
                <a:highlight>
                  <a:srgbClr val="FFFFFF"/>
                </a:highlight>
              </a:rPr>
              <a:t>table2</a:t>
            </a:r>
            <a:r>
              <a:rPr lang="en" sz="1700">
                <a:solidFill>
                  <a:srgbClr val="333333"/>
                </a:solidFill>
                <a:highlight>
                  <a:srgbClr val="FFFFFF"/>
                </a:highlight>
              </a:rPr>
              <a:t>.</a:t>
            </a:r>
            <a:endParaRPr sz="1900"/>
          </a:p>
        </p:txBody>
      </p:sp>
    </p:spTree>
    <p:extLst>
      <p:ext uri="{BB962C8B-B14F-4D97-AF65-F5344CB8AC3E}">
        <p14:creationId xmlns:p14="http://schemas.microsoft.com/office/powerpoint/2010/main" val="1988123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2300"/>
              </a:spcBef>
              <a:spcAft>
                <a:spcPts val="0"/>
              </a:spcAft>
              <a:buClr>
                <a:schemeClr val="dk1"/>
              </a:buClr>
              <a:buSzPct val="81481"/>
              <a:buFont typeface="Arial"/>
              <a:buNone/>
            </a:pPr>
            <a:r>
              <a:rPr lang="en" sz="1350">
                <a:solidFill>
                  <a:srgbClr val="333333"/>
                </a:solidFill>
                <a:highlight>
                  <a:srgbClr val="FFFFFF"/>
                </a:highlight>
              </a:rPr>
              <a:t>Example</a:t>
            </a:r>
            <a:endParaRPr sz="1350">
              <a:solidFill>
                <a:srgbClr val="333333"/>
              </a:solidFill>
              <a:highlight>
                <a:srgbClr val="FFFFFF"/>
              </a:highlight>
            </a:endParaRPr>
          </a:p>
          <a:p>
            <a:pPr marL="0" lvl="0" indent="0" algn="l" rtl="0">
              <a:spcBef>
                <a:spcPts val="800"/>
              </a:spcBef>
              <a:spcAft>
                <a:spcPts val="0"/>
              </a:spcAft>
              <a:buNone/>
            </a:pPr>
            <a:endParaRPr/>
          </a:p>
        </p:txBody>
      </p:sp>
      <p:sp>
        <p:nvSpPr>
          <p:cNvPr id="144" name="Google Shape;14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Customer                                                                     order</a:t>
            </a:r>
            <a:endParaRPr/>
          </a:p>
        </p:txBody>
      </p:sp>
      <p:pic>
        <p:nvPicPr>
          <p:cNvPr id="145" name="Google Shape;145;p27"/>
          <p:cNvPicPr preferRelativeResize="0"/>
          <p:nvPr/>
        </p:nvPicPr>
        <p:blipFill rotWithShape="1">
          <a:blip r:embed="rId3">
            <a:alphaModFix/>
          </a:blip>
          <a:srcRect l="15095" t="28740" r="49055" b="38658"/>
          <a:stretch/>
        </p:blipFill>
        <p:spPr>
          <a:xfrm>
            <a:off x="311700" y="1880925"/>
            <a:ext cx="4334250" cy="3262575"/>
          </a:xfrm>
          <a:prstGeom prst="rect">
            <a:avLst/>
          </a:prstGeom>
          <a:noFill/>
          <a:ln>
            <a:noFill/>
          </a:ln>
        </p:spPr>
      </p:pic>
      <p:pic>
        <p:nvPicPr>
          <p:cNvPr id="146" name="Google Shape;146;p27"/>
          <p:cNvPicPr preferRelativeResize="0"/>
          <p:nvPr/>
        </p:nvPicPr>
        <p:blipFill rotWithShape="1">
          <a:blip r:embed="rId4">
            <a:alphaModFix/>
          </a:blip>
          <a:srcRect l="15446" t="38960" r="61102" b="32754"/>
          <a:stretch/>
        </p:blipFill>
        <p:spPr>
          <a:xfrm>
            <a:off x="5471600" y="1634500"/>
            <a:ext cx="3179450" cy="2452351"/>
          </a:xfrm>
          <a:prstGeom prst="rect">
            <a:avLst/>
          </a:prstGeom>
          <a:noFill/>
          <a:ln>
            <a:noFill/>
          </a:ln>
        </p:spPr>
      </p:pic>
    </p:spTree>
    <p:extLst>
      <p:ext uri="{BB962C8B-B14F-4D97-AF65-F5344CB8AC3E}">
        <p14:creationId xmlns:p14="http://schemas.microsoft.com/office/powerpoint/2010/main" val="23088335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ym typeface="Courier New"/>
              </a:rPr>
              <a:t>SELECT customers.customer_id, orders.order_id, orders.order_date</a:t>
            </a:r>
            <a:endParaRPr dirty="0">
              <a:sym typeface="Courier New"/>
            </a:endParaRPr>
          </a:p>
          <a:p>
            <a:pPr marL="0" lvl="0" indent="0" algn="l" rtl="0">
              <a:spcBef>
                <a:spcPts val="1200"/>
              </a:spcBef>
              <a:spcAft>
                <a:spcPts val="0"/>
              </a:spcAft>
              <a:buNone/>
            </a:pPr>
            <a:r>
              <a:rPr lang="en" dirty="0">
                <a:sym typeface="Courier New"/>
              </a:rPr>
              <a:t>FROM customers </a:t>
            </a:r>
            <a:endParaRPr dirty="0">
              <a:sym typeface="Courier New"/>
            </a:endParaRPr>
          </a:p>
          <a:p>
            <a:pPr marL="0" lvl="0" indent="0" algn="l" rtl="0">
              <a:spcBef>
                <a:spcPts val="1200"/>
              </a:spcBef>
              <a:spcAft>
                <a:spcPts val="0"/>
              </a:spcAft>
              <a:buNone/>
            </a:pPr>
            <a:r>
              <a:rPr lang="en" dirty="0">
                <a:sym typeface="Courier New"/>
              </a:rPr>
              <a:t>RIGHT OUTER JOIN orders</a:t>
            </a:r>
            <a:endParaRPr dirty="0">
              <a:sym typeface="Courier New"/>
            </a:endParaRPr>
          </a:p>
          <a:p>
            <a:pPr marL="0" lvl="0" indent="0" algn="l" rtl="0">
              <a:spcBef>
                <a:spcPts val="1200"/>
              </a:spcBef>
              <a:spcAft>
                <a:spcPts val="0"/>
              </a:spcAft>
              <a:buNone/>
            </a:pPr>
            <a:r>
              <a:rPr lang="en" dirty="0">
                <a:sym typeface="Courier New"/>
              </a:rPr>
              <a:t>ON customers.customer_id = orders.customer_id</a:t>
            </a:r>
            <a:endParaRPr dirty="0">
              <a:sym typeface="Courier New"/>
            </a:endParaRPr>
          </a:p>
          <a:p>
            <a:pPr marL="101600" marR="101600" lvl="0" indent="0" algn="l" rtl="0">
              <a:lnSpc>
                <a:spcPct val="142857"/>
              </a:lnSpc>
              <a:spcBef>
                <a:spcPts val="1200"/>
              </a:spcBef>
              <a:spcAft>
                <a:spcPts val="0"/>
              </a:spcAft>
              <a:buClr>
                <a:schemeClr val="dk1"/>
              </a:buClr>
              <a:buSzPts val="1100"/>
              <a:buFont typeface="Arial"/>
              <a:buNone/>
            </a:pPr>
            <a:r>
              <a:rPr lang="en" dirty="0">
                <a:sym typeface="Courier New"/>
              </a:rPr>
              <a:t>ORDER BY customers.customer_id;</a:t>
            </a:r>
            <a:endParaRPr dirty="0">
              <a:sym typeface="Courier New"/>
            </a:endParaRPr>
          </a:p>
          <a:p>
            <a:pPr marL="0" lvl="0" indent="0" algn="l" rtl="0">
              <a:spcBef>
                <a:spcPts val="800"/>
              </a:spcBef>
              <a:spcAft>
                <a:spcPts val="1200"/>
              </a:spcAft>
              <a:buNone/>
            </a:pPr>
            <a:endParaRPr sz="2100" dirty="0"/>
          </a:p>
        </p:txBody>
      </p:sp>
    </p:spTree>
    <p:extLst>
      <p:ext uri="{BB962C8B-B14F-4D97-AF65-F5344CB8AC3E}">
        <p14:creationId xmlns:p14="http://schemas.microsoft.com/office/powerpoint/2010/main" val="40367840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a:t>
            </a:r>
            <a:endParaRPr/>
          </a:p>
        </p:txBody>
      </p:sp>
      <p:pic>
        <p:nvPicPr>
          <p:cNvPr id="157" name="Google Shape;157;p29"/>
          <p:cNvPicPr preferRelativeResize="0"/>
          <p:nvPr/>
        </p:nvPicPr>
        <p:blipFill rotWithShape="1">
          <a:blip r:embed="rId3">
            <a:alphaModFix/>
          </a:blip>
          <a:srcRect l="14690" t="42164" r="61320" b="30268"/>
          <a:stretch/>
        </p:blipFill>
        <p:spPr>
          <a:xfrm>
            <a:off x="616175" y="1318600"/>
            <a:ext cx="3302674" cy="2538651"/>
          </a:xfrm>
          <a:prstGeom prst="rect">
            <a:avLst/>
          </a:prstGeom>
          <a:noFill/>
          <a:ln>
            <a:noFill/>
          </a:ln>
        </p:spPr>
      </p:pic>
      <p:sp>
        <p:nvSpPr>
          <p:cNvPr id="158" name="Google Shape;158;p29"/>
          <p:cNvSpPr txBox="1"/>
          <p:nvPr/>
        </p:nvSpPr>
        <p:spPr>
          <a:xfrm>
            <a:off x="4436450" y="445025"/>
            <a:ext cx="4395900" cy="308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333333"/>
                </a:solidFill>
                <a:highlight>
                  <a:srgbClr val="FFFFFF"/>
                </a:highlight>
              </a:rPr>
              <a:t>This RIGHT OUTER JOIN example would return all rows from the </a:t>
            </a:r>
            <a:r>
              <a:rPr lang="en" sz="1600" i="1">
                <a:solidFill>
                  <a:srgbClr val="333333"/>
                </a:solidFill>
                <a:highlight>
                  <a:srgbClr val="FFFFFF"/>
                </a:highlight>
              </a:rPr>
              <a:t>orders</a:t>
            </a:r>
            <a:r>
              <a:rPr lang="en" sz="1600">
                <a:solidFill>
                  <a:srgbClr val="333333"/>
                </a:solidFill>
                <a:highlight>
                  <a:srgbClr val="FFFFFF"/>
                </a:highlight>
              </a:rPr>
              <a:t> table and only those rows from the </a:t>
            </a:r>
            <a:r>
              <a:rPr lang="en" sz="1600" i="1">
                <a:solidFill>
                  <a:srgbClr val="333333"/>
                </a:solidFill>
                <a:highlight>
                  <a:srgbClr val="FFFFFF"/>
                </a:highlight>
              </a:rPr>
              <a:t>customers</a:t>
            </a:r>
            <a:r>
              <a:rPr lang="en" sz="1600">
                <a:solidFill>
                  <a:srgbClr val="333333"/>
                </a:solidFill>
                <a:highlight>
                  <a:srgbClr val="FFFFFF"/>
                </a:highlight>
              </a:rPr>
              <a:t> table where the joined fields are equal.</a:t>
            </a:r>
            <a:endParaRPr sz="1600">
              <a:solidFill>
                <a:srgbClr val="333333"/>
              </a:solidFill>
              <a:highlight>
                <a:srgbClr val="FFFFFF"/>
              </a:highlight>
            </a:endParaRPr>
          </a:p>
          <a:p>
            <a:pPr marL="0" lvl="0" indent="0" algn="l" rtl="0">
              <a:lnSpc>
                <a:spcPct val="115000"/>
              </a:lnSpc>
              <a:spcBef>
                <a:spcPts val="800"/>
              </a:spcBef>
              <a:spcAft>
                <a:spcPts val="800"/>
              </a:spcAft>
              <a:buNone/>
            </a:pPr>
            <a:r>
              <a:rPr lang="en" sz="1600">
                <a:solidFill>
                  <a:srgbClr val="333333"/>
                </a:solidFill>
                <a:highlight>
                  <a:srgbClr val="FFFFFF"/>
                </a:highlight>
              </a:rPr>
              <a:t>If a </a:t>
            </a:r>
            <a:r>
              <a:rPr lang="en" sz="1600" i="1">
                <a:solidFill>
                  <a:srgbClr val="333333"/>
                </a:solidFill>
                <a:highlight>
                  <a:srgbClr val="FFFFFF"/>
                </a:highlight>
              </a:rPr>
              <a:t>customer_id</a:t>
            </a:r>
            <a:r>
              <a:rPr lang="en" sz="1600">
                <a:solidFill>
                  <a:srgbClr val="333333"/>
                </a:solidFill>
                <a:highlight>
                  <a:srgbClr val="FFFFFF"/>
                </a:highlight>
              </a:rPr>
              <a:t> value in the </a:t>
            </a:r>
            <a:r>
              <a:rPr lang="en" sz="1600" i="1">
                <a:solidFill>
                  <a:srgbClr val="333333"/>
                </a:solidFill>
                <a:highlight>
                  <a:srgbClr val="FFFFFF"/>
                </a:highlight>
              </a:rPr>
              <a:t>orders</a:t>
            </a:r>
            <a:r>
              <a:rPr lang="en" sz="1600">
                <a:solidFill>
                  <a:srgbClr val="333333"/>
                </a:solidFill>
                <a:highlight>
                  <a:srgbClr val="FFFFFF"/>
                </a:highlight>
              </a:rPr>
              <a:t> table does not exist in the </a:t>
            </a:r>
            <a:r>
              <a:rPr lang="en" sz="1600" i="1">
                <a:solidFill>
                  <a:srgbClr val="333333"/>
                </a:solidFill>
                <a:highlight>
                  <a:srgbClr val="FFFFFF"/>
                </a:highlight>
              </a:rPr>
              <a:t>customers</a:t>
            </a:r>
            <a:r>
              <a:rPr lang="en" sz="1600">
                <a:solidFill>
                  <a:srgbClr val="333333"/>
                </a:solidFill>
                <a:highlight>
                  <a:srgbClr val="FFFFFF"/>
                </a:highlight>
              </a:rPr>
              <a:t> table, all fields in the </a:t>
            </a:r>
            <a:r>
              <a:rPr lang="en" sz="1600" i="1">
                <a:solidFill>
                  <a:srgbClr val="333333"/>
                </a:solidFill>
                <a:highlight>
                  <a:srgbClr val="FFFFFF"/>
                </a:highlight>
              </a:rPr>
              <a:t>customers</a:t>
            </a:r>
            <a:r>
              <a:rPr lang="en" sz="1600">
                <a:solidFill>
                  <a:srgbClr val="333333"/>
                </a:solidFill>
                <a:highlight>
                  <a:srgbClr val="FFFFFF"/>
                </a:highlight>
              </a:rPr>
              <a:t> table will display as NULL in the result set.in example, the row where </a:t>
            </a:r>
            <a:r>
              <a:rPr lang="en" sz="1600" i="1">
                <a:solidFill>
                  <a:srgbClr val="333333"/>
                </a:solidFill>
                <a:highlight>
                  <a:srgbClr val="FFFFFF"/>
                </a:highlight>
              </a:rPr>
              <a:t>order_id</a:t>
            </a:r>
            <a:r>
              <a:rPr lang="en" sz="1600">
                <a:solidFill>
                  <a:srgbClr val="333333"/>
                </a:solidFill>
                <a:highlight>
                  <a:srgbClr val="FFFFFF"/>
                </a:highlight>
              </a:rPr>
              <a:t> is 5 would be included with a RIGHT OUTER JOIN but the </a:t>
            </a:r>
            <a:r>
              <a:rPr lang="en" sz="1600" i="1">
                <a:solidFill>
                  <a:srgbClr val="333333"/>
                </a:solidFill>
                <a:highlight>
                  <a:srgbClr val="FFFFFF"/>
                </a:highlight>
              </a:rPr>
              <a:t>customer_id</a:t>
            </a:r>
            <a:r>
              <a:rPr lang="en" sz="1600">
                <a:solidFill>
                  <a:srgbClr val="333333"/>
                </a:solidFill>
                <a:highlight>
                  <a:srgbClr val="FFFFFF"/>
                </a:highlight>
              </a:rPr>
              <a:t> field displays NULL.</a:t>
            </a:r>
            <a:endParaRPr sz="1600">
              <a:solidFill>
                <a:srgbClr val="333333"/>
              </a:solidFill>
              <a:highlight>
                <a:srgbClr val="FFFFFF"/>
              </a:highlight>
            </a:endParaRPr>
          </a:p>
        </p:txBody>
      </p:sp>
    </p:spTree>
    <p:extLst>
      <p:ext uri="{BB962C8B-B14F-4D97-AF65-F5344CB8AC3E}">
        <p14:creationId xmlns:p14="http://schemas.microsoft.com/office/powerpoint/2010/main" val="2143236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3800"/>
              </a:spcBef>
              <a:spcAft>
                <a:spcPts val="0"/>
              </a:spcAft>
              <a:buClr>
                <a:schemeClr val="dk1"/>
              </a:buClr>
              <a:buSzPct val="73333"/>
              <a:buFont typeface="Arial"/>
              <a:buNone/>
            </a:pPr>
            <a:r>
              <a:rPr lang="en" sz="1500" b="1">
                <a:solidFill>
                  <a:srgbClr val="535353"/>
                </a:solidFill>
                <a:highlight>
                  <a:srgbClr val="FFFFFF"/>
                </a:highlight>
              </a:rPr>
              <a:t>SQL FULL OUTER JOIN</a:t>
            </a:r>
            <a:endParaRPr sz="1500" b="1">
              <a:solidFill>
                <a:srgbClr val="535353"/>
              </a:solidFill>
              <a:highlight>
                <a:srgbClr val="FFFFFF"/>
              </a:highlight>
            </a:endParaRPr>
          </a:p>
          <a:p>
            <a:pPr marL="0" lvl="0" indent="0" algn="l" rtl="0">
              <a:spcBef>
                <a:spcPts val="800"/>
              </a:spcBef>
              <a:spcAft>
                <a:spcPts val="0"/>
              </a:spcAft>
              <a:buNone/>
            </a:pPr>
            <a:endParaRPr/>
          </a:p>
        </p:txBody>
      </p:sp>
      <p:sp>
        <p:nvSpPr>
          <p:cNvPr id="164" name="Google Shape;16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47510"/>
              <a:buFont typeface="Arial"/>
              <a:buNone/>
            </a:pPr>
            <a:r>
              <a:rPr lang="en" sz="2315">
                <a:solidFill>
                  <a:srgbClr val="333333"/>
                </a:solidFill>
                <a:highlight>
                  <a:srgbClr val="FFFFFF"/>
                </a:highlight>
              </a:rPr>
              <a:t>This type of join returns all rows from the LEFT-hand table and RIGHT-hand table with NULL values in place where the join condition is not met.</a:t>
            </a:r>
            <a:endParaRPr sz="2315">
              <a:solidFill>
                <a:srgbClr val="333333"/>
              </a:solidFill>
              <a:highlight>
                <a:srgbClr val="FFFFFF"/>
              </a:highlight>
            </a:endParaRPr>
          </a:p>
          <a:p>
            <a:pPr marL="0" lvl="0" indent="0" algn="l" rtl="0">
              <a:lnSpc>
                <a:spcPct val="110000"/>
              </a:lnSpc>
              <a:spcBef>
                <a:spcPts val="2300"/>
              </a:spcBef>
              <a:spcAft>
                <a:spcPts val="0"/>
              </a:spcAft>
              <a:buClr>
                <a:schemeClr val="dk1"/>
              </a:buClr>
              <a:buSzPct val="44619"/>
              <a:buFont typeface="Arial"/>
              <a:buNone/>
            </a:pPr>
            <a:r>
              <a:rPr lang="en" sz="2465">
                <a:solidFill>
                  <a:srgbClr val="333333"/>
                </a:solidFill>
                <a:highlight>
                  <a:srgbClr val="FFFFFF"/>
                </a:highlight>
              </a:rPr>
              <a:t>Syntax</a:t>
            </a:r>
            <a:endParaRPr sz="2465">
              <a:solidFill>
                <a:srgbClr val="333333"/>
              </a:solidFill>
              <a:highlight>
                <a:srgbClr val="FFFFFF"/>
              </a:highlight>
            </a:endParaRPr>
          </a:p>
          <a:p>
            <a:pPr marL="0" lvl="0" indent="0" algn="l" rtl="0">
              <a:spcBef>
                <a:spcPts val="800"/>
              </a:spcBef>
              <a:spcAft>
                <a:spcPts val="0"/>
              </a:spcAft>
              <a:buClr>
                <a:schemeClr val="dk1"/>
              </a:buClr>
              <a:buSzPct val="47510"/>
              <a:buFont typeface="Arial"/>
              <a:buNone/>
            </a:pPr>
            <a:r>
              <a:rPr lang="en" sz="2315">
                <a:solidFill>
                  <a:srgbClr val="333333"/>
                </a:solidFill>
                <a:highlight>
                  <a:srgbClr val="FFFFFF"/>
                </a:highlight>
              </a:rPr>
              <a:t>The syntax for the SQL </a:t>
            </a:r>
            <a:r>
              <a:rPr lang="en" sz="2315" b="1">
                <a:solidFill>
                  <a:srgbClr val="333333"/>
                </a:solidFill>
                <a:highlight>
                  <a:srgbClr val="FFFFFF"/>
                </a:highlight>
              </a:rPr>
              <a:t>FULL OUTER JOIN</a:t>
            </a:r>
            <a:r>
              <a:rPr lang="en" sz="2315">
                <a:solidFill>
                  <a:srgbClr val="333333"/>
                </a:solidFill>
                <a:highlight>
                  <a:srgbClr val="FFFFFF"/>
                </a:highlight>
              </a:rPr>
              <a:t> is:</a:t>
            </a:r>
            <a:endParaRPr sz="2315">
              <a:solidFill>
                <a:srgbClr val="333333"/>
              </a:solidFill>
              <a:highlight>
                <a:srgbClr val="FFFFFF"/>
              </a:highlight>
            </a:endParaRPr>
          </a:p>
          <a:p>
            <a:pPr marL="0" lvl="0" indent="0" algn="l" rtl="0">
              <a:spcBef>
                <a:spcPts val="800"/>
              </a:spcBef>
              <a:spcAft>
                <a:spcPts val="0"/>
              </a:spcAft>
              <a:buNone/>
            </a:pPr>
            <a:r>
              <a:rPr lang="en" sz="2265">
                <a:solidFill>
                  <a:srgbClr val="333333"/>
                </a:solidFill>
                <a:highlight>
                  <a:srgbClr val="EFF1F9"/>
                </a:highlight>
                <a:latin typeface="Courier New"/>
                <a:ea typeface="Courier New"/>
                <a:cs typeface="Courier New"/>
                <a:sym typeface="Courier New"/>
              </a:rPr>
              <a:t>SELECT columns</a:t>
            </a:r>
            <a:endParaRPr sz="2265">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2265">
                <a:solidFill>
                  <a:srgbClr val="333333"/>
                </a:solidFill>
                <a:highlight>
                  <a:srgbClr val="EFF1F9"/>
                </a:highlight>
                <a:latin typeface="Courier New"/>
                <a:ea typeface="Courier New"/>
                <a:cs typeface="Courier New"/>
                <a:sym typeface="Courier New"/>
              </a:rPr>
              <a:t>FROM table1</a:t>
            </a:r>
            <a:endParaRPr sz="2265">
              <a:solidFill>
                <a:srgbClr val="333333"/>
              </a:solidFill>
              <a:highlight>
                <a:srgbClr val="EFF1F9"/>
              </a:highlight>
              <a:latin typeface="Courier New"/>
              <a:ea typeface="Courier New"/>
              <a:cs typeface="Courier New"/>
              <a:sym typeface="Courier New"/>
            </a:endParaRPr>
          </a:p>
          <a:p>
            <a:pPr marL="0" lvl="0" indent="0" algn="l" rtl="0">
              <a:spcBef>
                <a:spcPts val="1200"/>
              </a:spcBef>
              <a:spcAft>
                <a:spcPts val="0"/>
              </a:spcAft>
              <a:buNone/>
            </a:pPr>
            <a:r>
              <a:rPr lang="en" sz="2265">
                <a:solidFill>
                  <a:srgbClr val="333333"/>
                </a:solidFill>
                <a:highlight>
                  <a:srgbClr val="EFF1F9"/>
                </a:highlight>
                <a:latin typeface="Courier New"/>
                <a:ea typeface="Courier New"/>
                <a:cs typeface="Courier New"/>
                <a:sym typeface="Courier New"/>
              </a:rPr>
              <a:t>FULL [OUTER] JOIN table2</a:t>
            </a:r>
            <a:endParaRPr sz="2265">
              <a:solidFill>
                <a:srgbClr val="333333"/>
              </a:solidFill>
              <a:highlight>
                <a:srgbClr val="EFF1F9"/>
              </a:highlight>
              <a:latin typeface="Courier New"/>
              <a:ea typeface="Courier New"/>
              <a:cs typeface="Courier New"/>
              <a:sym typeface="Courier New"/>
            </a:endParaRPr>
          </a:p>
          <a:p>
            <a:pPr marL="101600" marR="101600" lvl="0" indent="0" algn="l" rtl="0">
              <a:lnSpc>
                <a:spcPct val="142857"/>
              </a:lnSpc>
              <a:spcBef>
                <a:spcPts val="1200"/>
              </a:spcBef>
              <a:spcAft>
                <a:spcPts val="0"/>
              </a:spcAft>
              <a:buClr>
                <a:schemeClr val="dk1"/>
              </a:buClr>
              <a:buSzPct val="48558"/>
              <a:buFont typeface="Arial"/>
              <a:buNone/>
            </a:pPr>
            <a:r>
              <a:rPr lang="en" sz="2265">
                <a:solidFill>
                  <a:srgbClr val="333333"/>
                </a:solidFill>
                <a:highlight>
                  <a:srgbClr val="EFF1F9"/>
                </a:highlight>
                <a:latin typeface="Courier New"/>
                <a:ea typeface="Courier New"/>
                <a:cs typeface="Courier New"/>
                <a:sym typeface="Courier New"/>
              </a:rPr>
              <a:t>ON table1.column = table2.column;</a:t>
            </a:r>
            <a:endParaRPr sz="2265">
              <a:solidFill>
                <a:srgbClr val="333333"/>
              </a:solidFill>
              <a:highlight>
                <a:srgbClr val="EFF1F9"/>
              </a:highlight>
              <a:latin typeface="Courier New"/>
              <a:ea typeface="Courier New"/>
              <a:cs typeface="Courier New"/>
              <a:sym typeface="Courier New"/>
            </a:endParaRPr>
          </a:p>
          <a:p>
            <a:pPr marL="0" lvl="0" indent="0" algn="l" rtl="0">
              <a:spcBef>
                <a:spcPts val="800"/>
              </a:spcBef>
              <a:spcAft>
                <a:spcPts val="1200"/>
              </a:spcAft>
              <a:buNone/>
            </a:pPr>
            <a:endParaRPr/>
          </a:p>
        </p:txBody>
      </p:sp>
      <p:sp>
        <p:nvSpPr>
          <p:cNvPr id="165" name="Google Shape;165;p30"/>
          <p:cNvSpPr txBox="1"/>
          <p:nvPr/>
        </p:nvSpPr>
        <p:spPr>
          <a:xfrm>
            <a:off x="443650" y="4288550"/>
            <a:ext cx="6482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33333"/>
                </a:solidFill>
                <a:highlight>
                  <a:srgbClr val="FFFFFF"/>
                </a:highlight>
              </a:rPr>
              <a:t>In some databases, the OUTER keyword is omitted and written simply as FULL JOIN.</a:t>
            </a:r>
            <a:endParaRPr sz="1700"/>
          </a:p>
        </p:txBody>
      </p:sp>
    </p:spTree>
    <p:extLst>
      <p:ext uri="{BB962C8B-B14F-4D97-AF65-F5344CB8AC3E}">
        <p14:creationId xmlns:p14="http://schemas.microsoft.com/office/powerpoint/2010/main" val="752640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body" idx="1"/>
          </p:nvPr>
        </p:nvSpPr>
        <p:spPr>
          <a:xfrm>
            <a:off x="311700" y="160200"/>
            <a:ext cx="8520600" cy="4408800"/>
          </a:xfrm>
          <a:prstGeom prst="rect">
            <a:avLst/>
          </a:prstGeom>
        </p:spPr>
        <p:txBody>
          <a:bodyPr spcFirstLastPara="1" wrap="square" lIns="91425" tIns="91425" rIns="91425" bIns="91425" anchor="t" anchorCtr="0">
            <a:normAutofit/>
          </a:bodyPr>
          <a:lstStyle/>
          <a:p>
            <a:pPr marL="0" lvl="0" indent="0" algn="l" rtl="0">
              <a:lnSpc>
                <a:spcPct val="110000"/>
              </a:lnSpc>
              <a:spcBef>
                <a:spcPts val="2300"/>
              </a:spcBef>
              <a:spcAft>
                <a:spcPts val="0"/>
              </a:spcAft>
              <a:buNone/>
            </a:pPr>
            <a:r>
              <a:rPr lang="en" sz="1650">
                <a:solidFill>
                  <a:srgbClr val="333333"/>
                </a:solidFill>
                <a:highlight>
                  <a:srgbClr val="FFFFFF"/>
                </a:highlight>
              </a:rPr>
              <a:t>Visual Illustration</a:t>
            </a:r>
            <a:endParaRPr sz="1650">
              <a:solidFill>
                <a:srgbClr val="333333"/>
              </a:solidFill>
              <a:highlight>
                <a:srgbClr val="FFFFFF"/>
              </a:highlight>
            </a:endParaRPr>
          </a:p>
          <a:p>
            <a:pPr marL="0" lvl="0" indent="0" algn="l" rtl="0">
              <a:spcBef>
                <a:spcPts val="800"/>
              </a:spcBef>
              <a:spcAft>
                <a:spcPts val="0"/>
              </a:spcAft>
              <a:buNone/>
            </a:pPr>
            <a:r>
              <a:rPr lang="en" sz="1500">
                <a:solidFill>
                  <a:srgbClr val="333333"/>
                </a:solidFill>
                <a:highlight>
                  <a:srgbClr val="FFFFFF"/>
                </a:highlight>
              </a:rPr>
              <a:t>In this visual diagram, the SQL FULL OUTER JOIN returns the shaded area:</a:t>
            </a:r>
            <a:endParaRPr sz="1500">
              <a:solidFill>
                <a:srgbClr val="333333"/>
              </a:solidFill>
              <a:highlight>
                <a:srgbClr val="FFFFFF"/>
              </a:highlight>
            </a:endParaRPr>
          </a:p>
          <a:p>
            <a:pPr marL="0" lvl="0" indent="0" algn="l" rtl="0">
              <a:spcBef>
                <a:spcPts val="800"/>
              </a:spcBef>
              <a:spcAft>
                <a:spcPts val="1200"/>
              </a:spcAft>
              <a:buNone/>
            </a:pPr>
            <a:endParaRPr/>
          </a:p>
        </p:txBody>
      </p:sp>
      <p:pic>
        <p:nvPicPr>
          <p:cNvPr id="171" name="Google Shape;171;p31"/>
          <p:cNvPicPr preferRelativeResize="0"/>
          <p:nvPr/>
        </p:nvPicPr>
        <p:blipFill>
          <a:blip r:embed="rId3">
            <a:alphaModFix/>
          </a:blip>
          <a:stretch>
            <a:fillRect/>
          </a:stretch>
        </p:blipFill>
        <p:spPr>
          <a:xfrm>
            <a:off x="1434275" y="1158400"/>
            <a:ext cx="2866600" cy="1770325"/>
          </a:xfrm>
          <a:prstGeom prst="rect">
            <a:avLst/>
          </a:prstGeom>
          <a:noFill/>
          <a:ln>
            <a:noFill/>
          </a:ln>
        </p:spPr>
      </p:pic>
      <p:sp>
        <p:nvSpPr>
          <p:cNvPr id="172" name="Google Shape;172;p31"/>
          <p:cNvSpPr txBox="1"/>
          <p:nvPr/>
        </p:nvSpPr>
        <p:spPr>
          <a:xfrm>
            <a:off x="505275" y="3758650"/>
            <a:ext cx="7653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333333"/>
                </a:solidFill>
                <a:highlight>
                  <a:srgbClr val="FFFFFF"/>
                </a:highlight>
              </a:rPr>
              <a:t>The SQL FULL OUTER JOIN would return the all records from both </a:t>
            </a:r>
            <a:r>
              <a:rPr lang="en" sz="1600" i="1">
                <a:solidFill>
                  <a:srgbClr val="333333"/>
                </a:solidFill>
                <a:highlight>
                  <a:srgbClr val="FFFFFF"/>
                </a:highlight>
              </a:rPr>
              <a:t>table1</a:t>
            </a:r>
            <a:r>
              <a:rPr lang="en" sz="1600">
                <a:solidFill>
                  <a:srgbClr val="333333"/>
                </a:solidFill>
                <a:highlight>
                  <a:srgbClr val="FFFFFF"/>
                </a:highlight>
              </a:rPr>
              <a:t> and </a:t>
            </a:r>
            <a:r>
              <a:rPr lang="en" sz="1600" i="1">
                <a:solidFill>
                  <a:srgbClr val="333333"/>
                </a:solidFill>
                <a:highlight>
                  <a:srgbClr val="FFFFFF"/>
                </a:highlight>
              </a:rPr>
              <a:t>table2</a:t>
            </a:r>
            <a:r>
              <a:rPr lang="en" sz="1600">
                <a:solidFill>
                  <a:srgbClr val="333333"/>
                </a:solidFill>
                <a:highlight>
                  <a:srgbClr val="FFFFFF"/>
                </a:highlight>
              </a:rPr>
              <a:t>.</a:t>
            </a:r>
            <a:endParaRPr sz="1800"/>
          </a:p>
        </p:txBody>
      </p:sp>
    </p:spTree>
    <p:extLst>
      <p:ext uri="{BB962C8B-B14F-4D97-AF65-F5344CB8AC3E}">
        <p14:creationId xmlns:p14="http://schemas.microsoft.com/office/powerpoint/2010/main" val="3739773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1492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2300"/>
              </a:spcBef>
              <a:spcAft>
                <a:spcPts val="0"/>
              </a:spcAft>
              <a:buClr>
                <a:schemeClr val="dk1"/>
              </a:buClr>
              <a:buSzPct val="81481"/>
              <a:buFont typeface="Arial"/>
              <a:buNone/>
            </a:pPr>
            <a:r>
              <a:rPr lang="en" sz="1350" dirty="0">
                <a:solidFill>
                  <a:srgbClr val="333333"/>
                </a:solidFill>
                <a:highlight>
                  <a:srgbClr val="FFFFFF"/>
                </a:highlight>
              </a:rPr>
              <a:t>Example</a:t>
            </a:r>
            <a:endParaRPr sz="1350" dirty="0">
              <a:solidFill>
                <a:srgbClr val="333333"/>
              </a:solidFill>
              <a:highlight>
                <a:srgbClr val="FFFFFF"/>
              </a:highlight>
            </a:endParaRPr>
          </a:p>
          <a:p>
            <a:pPr marL="0" lvl="0" indent="0" algn="l" rtl="0">
              <a:spcBef>
                <a:spcPts val="800"/>
              </a:spcBef>
              <a:spcAft>
                <a:spcPts val="0"/>
              </a:spcAft>
              <a:buNone/>
            </a:pPr>
            <a:endParaRPr dirty="0"/>
          </a:p>
        </p:txBody>
      </p:sp>
      <p:sp>
        <p:nvSpPr>
          <p:cNvPr id="178" name="Google Shape;178;p32"/>
          <p:cNvSpPr txBox="1">
            <a:spLocks noGrp="1"/>
          </p:cNvSpPr>
          <p:nvPr>
            <p:ph type="body" idx="1"/>
          </p:nvPr>
        </p:nvSpPr>
        <p:spPr>
          <a:xfrm>
            <a:off x="311700" y="653150"/>
            <a:ext cx="8520600" cy="3915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Customer                                                                     order</a:t>
            </a:r>
            <a:endParaRPr/>
          </a:p>
        </p:txBody>
      </p:sp>
      <p:pic>
        <p:nvPicPr>
          <p:cNvPr id="179" name="Google Shape;179;p32"/>
          <p:cNvPicPr preferRelativeResize="0"/>
          <p:nvPr/>
        </p:nvPicPr>
        <p:blipFill rotWithShape="1">
          <a:blip r:embed="rId3">
            <a:alphaModFix/>
          </a:blip>
          <a:srcRect l="14286" t="30420" r="48517" b="36500"/>
          <a:stretch/>
        </p:blipFill>
        <p:spPr>
          <a:xfrm>
            <a:off x="419000" y="1183050"/>
            <a:ext cx="4608976" cy="3758650"/>
          </a:xfrm>
          <a:prstGeom prst="rect">
            <a:avLst/>
          </a:prstGeom>
          <a:noFill/>
          <a:ln>
            <a:noFill/>
          </a:ln>
        </p:spPr>
      </p:pic>
      <p:pic>
        <p:nvPicPr>
          <p:cNvPr id="180" name="Google Shape;180;p32"/>
          <p:cNvPicPr preferRelativeResize="0"/>
          <p:nvPr/>
        </p:nvPicPr>
        <p:blipFill rotWithShape="1">
          <a:blip r:embed="rId4">
            <a:alphaModFix/>
          </a:blip>
          <a:srcRect l="15182" t="40398" r="60963" b="30836"/>
          <a:stretch/>
        </p:blipFill>
        <p:spPr>
          <a:xfrm>
            <a:off x="5644150" y="1092950"/>
            <a:ext cx="3188148" cy="3072374"/>
          </a:xfrm>
          <a:prstGeom prst="rect">
            <a:avLst/>
          </a:prstGeom>
          <a:noFill/>
          <a:ln>
            <a:noFill/>
          </a:ln>
        </p:spPr>
      </p:pic>
    </p:spTree>
    <p:extLst>
      <p:ext uri="{BB962C8B-B14F-4D97-AF65-F5344CB8AC3E}">
        <p14:creationId xmlns:p14="http://schemas.microsoft.com/office/powerpoint/2010/main" val="1051375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ym typeface="Courier New"/>
              </a:rPr>
              <a:t>SELECT customers.customer_id, orders.order_id, orders.order_date</a:t>
            </a:r>
            <a:endParaRPr dirty="0">
              <a:sym typeface="Courier New"/>
            </a:endParaRPr>
          </a:p>
          <a:p>
            <a:pPr marL="0" lvl="0" indent="0" algn="l" rtl="0">
              <a:spcBef>
                <a:spcPts val="1200"/>
              </a:spcBef>
              <a:spcAft>
                <a:spcPts val="0"/>
              </a:spcAft>
              <a:buNone/>
            </a:pPr>
            <a:r>
              <a:rPr lang="en" dirty="0">
                <a:sym typeface="Courier New"/>
              </a:rPr>
              <a:t>FROM customers </a:t>
            </a:r>
            <a:endParaRPr dirty="0">
              <a:sym typeface="Courier New"/>
            </a:endParaRPr>
          </a:p>
          <a:p>
            <a:pPr marL="0" lvl="0" indent="0" algn="l" rtl="0">
              <a:spcBef>
                <a:spcPts val="1200"/>
              </a:spcBef>
              <a:spcAft>
                <a:spcPts val="0"/>
              </a:spcAft>
              <a:buNone/>
            </a:pPr>
            <a:r>
              <a:rPr lang="en" dirty="0">
                <a:sym typeface="Courier New"/>
              </a:rPr>
              <a:t>FULL OUTER JOIN orders</a:t>
            </a:r>
            <a:endParaRPr dirty="0">
              <a:sym typeface="Courier New"/>
            </a:endParaRPr>
          </a:p>
          <a:p>
            <a:pPr marL="0" lvl="0" indent="0" algn="l" rtl="0">
              <a:spcBef>
                <a:spcPts val="1200"/>
              </a:spcBef>
              <a:spcAft>
                <a:spcPts val="0"/>
              </a:spcAft>
              <a:buNone/>
            </a:pPr>
            <a:r>
              <a:rPr lang="en" dirty="0">
                <a:sym typeface="Courier New"/>
              </a:rPr>
              <a:t>ON customers.customer_id = orders.customer_id</a:t>
            </a:r>
            <a:endParaRPr dirty="0">
              <a:sym typeface="Courier New"/>
            </a:endParaRPr>
          </a:p>
          <a:p>
            <a:pPr marL="101600" marR="101600" lvl="0" indent="0" algn="l" rtl="0">
              <a:lnSpc>
                <a:spcPct val="142857"/>
              </a:lnSpc>
              <a:spcBef>
                <a:spcPts val="1200"/>
              </a:spcBef>
              <a:spcAft>
                <a:spcPts val="0"/>
              </a:spcAft>
              <a:buClr>
                <a:schemeClr val="dk1"/>
              </a:buClr>
              <a:buSzPts val="1100"/>
              <a:buFont typeface="Arial"/>
              <a:buNone/>
            </a:pPr>
            <a:r>
              <a:rPr lang="en" dirty="0">
                <a:sym typeface="Courier New"/>
              </a:rPr>
              <a:t>ORDER BY customers.customer_id;</a:t>
            </a:r>
            <a:endParaRPr dirty="0">
              <a:sym typeface="Courier New"/>
            </a:endParaRPr>
          </a:p>
          <a:p>
            <a:pPr marL="0" lvl="0" indent="0" algn="l" rtl="0">
              <a:spcBef>
                <a:spcPts val="800"/>
              </a:spcBef>
              <a:spcAft>
                <a:spcPts val="1200"/>
              </a:spcAft>
              <a:buNone/>
            </a:pPr>
            <a:endParaRPr dirty="0"/>
          </a:p>
        </p:txBody>
      </p:sp>
    </p:spTree>
    <p:extLst>
      <p:ext uri="{BB962C8B-B14F-4D97-AF65-F5344CB8AC3E}">
        <p14:creationId xmlns:p14="http://schemas.microsoft.com/office/powerpoint/2010/main" val="2964174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a:t>
            </a:r>
            <a:endParaRPr dirty="0"/>
          </a:p>
        </p:txBody>
      </p:sp>
      <p:pic>
        <p:nvPicPr>
          <p:cNvPr id="191" name="Google Shape;191;p34"/>
          <p:cNvPicPr preferRelativeResize="0"/>
          <p:nvPr/>
        </p:nvPicPr>
        <p:blipFill rotWithShape="1">
          <a:blip r:embed="rId3">
            <a:alphaModFix/>
          </a:blip>
          <a:srcRect l="14959" t="43600" r="61050" b="21160"/>
          <a:stretch/>
        </p:blipFill>
        <p:spPr>
          <a:xfrm>
            <a:off x="311700" y="1380200"/>
            <a:ext cx="3779674" cy="3250276"/>
          </a:xfrm>
          <a:prstGeom prst="rect">
            <a:avLst/>
          </a:prstGeom>
          <a:noFill/>
          <a:ln>
            <a:noFill/>
          </a:ln>
        </p:spPr>
      </p:pic>
      <p:sp>
        <p:nvSpPr>
          <p:cNvPr id="192" name="Google Shape;192;p34"/>
          <p:cNvSpPr txBox="1"/>
          <p:nvPr/>
        </p:nvSpPr>
        <p:spPr>
          <a:xfrm>
            <a:off x="4572000" y="258800"/>
            <a:ext cx="3894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333333"/>
                </a:solidFill>
                <a:highlight>
                  <a:srgbClr val="FFFFFF"/>
                </a:highlight>
              </a:rPr>
              <a:t>This FULL OUTER JOIN example would return all rows from the </a:t>
            </a:r>
            <a:r>
              <a:rPr lang="en" sz="1700" i="1">
                <a:solidFill>
                  <a:srgbClr val="333333"/>
                </a:solidFill>
                <a:highlight>
                  <a:srgbClr val="FFFFFF"/>
                </a:highlight>
              </a:rPr>
              <a:t>orders</a:t>
            </a:r>
            <a:r>
              <a:rPr lang="en" sz="1700">
                <a:solidFill>
                  <a:srgbClr val="333333"/>
                </a:solidFill>
                <a:highlight>
                  <a:srgbClr val="FFFFFF"/>
                </a:highlight>
              </a:rPr>
              <a:t> table and all rows from the </a:t>
            </a:r>
            <a:r>
              <a:rPr lang="en" sz="1700" i="1">
                <a:solidFill>
                  <a:srgbClr val="333333"/>
                </a:solidFill>
                <a:highlight>
                  <a:srgbClr val="FFFFFF"/>
                </a:highlight>
              </a:rPr>
              <a:t>customers</a:t>
            </a:r>
            <a:r>
              <a:rPr lang="en" sz="1700">
                <a:solidFill>
                  <a:srgbClr val="333333"/>
                </a:solidFill>
                <a:highlight>
                  <a:srgbClr val="FFFFFF"/>
                </a:highlight>
              </a:rPr>
              <a:t> table. Whenever the joined condition is not met, a NULL value would be extended to those fields in the result set. This means that if a </a:t>
            </a:r>
            <a:r>
              <a:rPr lang="en" sz="1700" i="1">
                <a:solidFill>
                  <a:srgbClr val="333333"/>
                </a:solidFill>
                <a:highlight>
                  <a:srgbClr val="FFFFFF"/>
                </a:highlight>
              </a:rPr>
              <a:t>customer_id</a:t>
            </a:r>
            <a:r>
              <a:rPr lang="en" sz="1700">
                <a:solidFill>
                  <a:srgbClr val="333333"/>
                </a:solidFill>
                <a:highlight>
                  <a:srgbClr val="FFFFFF"/>
                </a:highlight>
              </a:rPr>
              <a:t> value in the </a:t>
            </a:r>
            <a:r>
              <a:rPr lang="en" sz="1700" i="1">
                <a:solidFill>
                  <a:srgbClr val="333333"/>
                </a:solidFill>
                <a:highlight>
                  <a:srgbClr val="FFFFFF"/>
                </a:highlight>
              </a:rPr>
              <a:t>customers</a:t>
            </a:r>
            <a:r>
              <a:rPr lang="en" sz="1700">
                <a:solidFill>
                  <a:srgbClr val="333333"/>
                </a:solidFill>
                <a:highlight>
                  <a:srgbClr val="FFFFFF"/>
                </a:highlight>
              </a:rPr>
              <a:t> table does not exist in the </a:t>
            </a:r>
            <a:r>
              <a:rPr lang="en" sz="1700" i="1">
                <a:solidFill>
                  <a:srgbClr val="333333"/>
                </a:solidFill>
                <a:highlight>
                  <a:srgbClr val="FFFFFF"/>
                </a:highlight>
              </a:rPr>
              <a:t>orders</a:t>
            </a:r>
            <a:r>
              <a:rPr lang="en" sz="1700">
                <a:solidFill>
                  <a:srgbClr val="333333"/>
                </a:solidFill>
                <a:highlight>
                  <a:srgbClr val="FFFFFF"/>
                </a:highlight>
              </a:rPr>
              <a:t> table, all fields in the </a:t>
            </a:r>
            <a:r>
              <a:rPr lang="en" sz="1700" i="1">
                <a:solidFill>
                  <a:srgbClr val="333333"/>
                </a:solidFill>
                <a:highlight>
                  <a:srgbClr val="FFFFFF"/>
                </a:highlight>
              </a:rPr>
              <a:t>orders</a:t>
            </a:r>
            <a:r>
              <a:rPr lang="en" sz="1700">
                <a:solidFill>
                  <a:srgbClr val="333333"/>
                </a:solidFill>
                <a:highlight>
                  <a:srgbClr val="FFFFFF"/>
                </a:highlight>
              </a:rPr>
              <a:t> table will display as NULL in the result set. Also, if a </a:t>
            </a:r>
            <a:r>
              <a:rPr lang="en" sz="1700" i="1">
                <a:solidFill>
                  <a:srgbClr val="333333"/>
                </a:solidFill>
                <a:highlight>
                  <a:srgbClr val="FFFFFF"/>
                </a:highlight>
              </a:rPr>
              <a:t>customer_id</a:t>
            </a:r>
            <a:r>
              <a:rPr lang="en" sz="1700">
                <a:solidFill>
                  <a:srgbClr val="333333"/>
                </a:solidFill>
                <a:highlight>
                  <a:srgbClr val="FFFFFF"/>
                </a:highlight>
              </a:rPr>
              <a:t> value in the </a:t>
            </a:r>
            <a:r>
              <a:rPr lang="en" sz="1700" i="1">
                <a:solidFill>
                  <a:srgbClr val="333333"/>
                </a:solidFill>
                <a:highlight>
                  <a:srgbClr val="FFFFFF"/>
                </a:highlight>
              </a:rPr>
              <a:t>orders</a:t>
            </a:r>
            <a:r>
              <a:rPr lang="en" sz="1700">
                <a:solidFill>
                  <a:srgbClr val="333333"/>
                </a:solidFill>
                <a:highlight>
                  <a:srgbClr val="FFFFFF"/>
                </a:highlight>
              </a:rPr>
              <a:t> table does not exist in the </a:t>
            </a:r>
            <a:r>
              <a:rPr lang="en" sz="1700" i="1">
                <a:solidFill>
                  <a:srgbClr val="333333"/>
                </a:solidFill>
                <a:highlight>
                  <a:srgbClr val="FFFFFF"/>
                </a:highlight>
              </a:rPr>
              <a:t>customers</a:t>
            </a:r>
            <a:r>
              <a:rPr lang="en" sz="1700">
                <a:solidFill>
                  <a:srgbClr val="333333"/>
                </a:solidFill>
                <a:highlight>
                  <a:srgbClr val="FFFFFF"/>
                </a:highlight>
              </a:rPr>
              <a:t> table, all fields in the </a:t>
            </a:r>
            <a:r>
              <a:rPr lang="en" sz="1700" i="1">
                <a:solidFill>
                  <a:srgbClr val="333333"/>
                </a:solidFill>
                <a:highlight>
                  <a:srgbClr val="FFFFFF"/>
                </a:highlight>
              </a:rPr>
              <a:t>customers</a:t>
            </a:r>
            <a:r>
              <a:rPr lang="en" sz="1700">
                <a:solidFill>
                  <a:srgbClr val="333333"/>
                </a:solidFill>
                <a:highlight>
                  <a:srgbClr val="FFFFFF"/>
                </a:highlight>
              </a:rPr>
              <a:t> table will display as NULL in the result set.</a:t>
            </a:r>
            <a:endParaRPr sz="1900"/>
          </a:p>
        </p:txBody>
      </p:sp>
    </p:spTree>
    <p:extLst>
      <p:ext uri="{BB962C8B-B14F-4D97-AF65-F5344CB8AC3E}">
        <p14:creationId xmlns:p14="http://schemas.microsoft.com/office/powerpoint/2010/main" val="338771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137125" y="139075"/>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1400"/>
              </a:spcBef>
              <a:spcAft>
                <a:spcPts val="0"/>
              </a:spcAft>
              <a:buClr>
                <a:schemeClr val="dk1"/>
              </a:buClr>
              <a:buSzPct val="51031"/>
              <a:buFont typeface="Arial"/>
              <a:buNone/>
            </a:pPr>
            <a:r>
              <a:rPr lang="en" sz="2155">
                <a:solidFill>
                  <a:srgbClr val="610B4B"/>
                </a:solidFill>
                <a:highlight>
                  <a:srgbClr val="FFFFFF"/>
                </a:highlight>
              </a:rPr>
              <a:t>2. Data Manipulation Language</a:t>
            </a:r>
            <a:endParaRPr sz="2155">
              <a:solidFill>
                <a:srgbClr val="610B4B"/>
              </a:solidFill>
              <a:highlight>
                <a:srgbClr val="FFFFFF"/>
              </a:highlight>
            </a:endParaRPr>
          </a:p>
          <a:p>
            <a:pPr marL="0" lvl="0" indent="0" algn="l" rtl="0">
              <a:spcBef>
                <a:spcPts val="400"/>
              </a:spcBef>
              <a:spcAft>
                <a:spcPts val="0"/>
              </a:spcAft>
              <a:buNone/>
            </a:pPr>
            <a:endParaRPr/>
          </a:p>
        </p:txBody>
      </p:sp>
      <p:sp>
        <p:nvSpPr>
          <p:cNvPr id="133" name="Google Shape;133;p28"/>
          <p:cNvSpPr txBox="1">
            <a:spLocks noGrp="1"/>
          </p:cNvSpPr>
          <p:nvPr>
            <p:ph type="body" idx="1"/>
          </p:nvPr>
        </p:nvSpPr>
        <p:spPr>
          <a:xfrm>
            <a:off x="311700" y="658050"/>
            <a:ext cx="8520600" cy="3910800"/>
          </a:xfrm>
          <a:prstGeom prst="rect">
            <a:avLst/>
          </a:prstGeom>
        </p:spPr>
        <p:txBody>
          <a:bodyPr spcFirstLastPara="1" wrap="square" lIns="91425" tIns="91425" rIns="91425" bIns="91425" anchor="t" anchorCtr="0">
            <a:normAutofit fontScale="55000" lnSpcReduction="20000"/>
          </a:bodyPr>
          <a:lstStyle/>
          <a:p>
            <a:pPr marL="457200" marR="25400" lvl="0" indent="-337279" algn="l" rtl="0">
              <a:lnSpc>
                <a:spcPct val="156250"/>
              </a:lnSpc>
              <a:spcBef>
                <a:spcPts val="1500"/>
              </a:spcBef>
              <a:spcAft>
                <a:spcPts val="0"/>
              </a:spcAft>
              <a:buClr>
                <a:schemeClr val="dk1"/>
              </a:buClr>
              <a:buSzPct val="100000"/>
              <a:buFont typeface="Roboto"/>
              <a:buChar char="●"/>
            </a:pPr>
            <a:r>
              <a:rPr lang="en" sz="3111">
                <a:solidFill>
                  <a:schemeClr val="dk1"/>
                </a:solidFill>
                <a:highlight>
                  <a:srgbClr val="FFFFFF"/>
                </a:highlight>
                <a:latin typeface="Roboto"/>
                <a:ea typeface="Roboto"/>
                <a:cs typeface="Roboto"/>
                <a:sym typeface="Roboto"/>
              </a:rPr>
              <a:t>DML commands are used to modify the database. It is responsible for all form of changes in the database.</a:t>
            </a:r>
            <a:endParaRPr sz="3111">
              <a:solidFill>
                <a:schemeClr val="dk1"/>
              </a:solidFill>
              <a:highlight>
                <a:srgbClr val="FFFFFF"/>
              </a:highlight>
              <a:latin typeface="Roboto"/>
              <a:ea typeface="Roboto"/>
              <a:cs typeface="Roboto"/>
              <a:sym typeface="Roboto"/>
            </a:endParaRPr>
          </a:p>
          <a:p>
            <a:pPr marL="457200" marR="25400" lvl="0" indent="-337279" algn="l" rtl="0">
              <a:lnSpc>
                <a:spcPct val="156250"/>
              </a:lnSpc>
              <a:spcBef>
                <a:spcPts val="0"/>
              </a:spcBef>
              <a:spcAft>
                <a:spcPts val="0"/>
              </a:spcAft>
              <a:buClr>
                <a:schemeClr val="dk1"/>
              </a:buClr>
              <a:buSzPct val="100000"/>
              <a:buFont typeface="Roboto"/>
              <a:buChar char="●"/>
            </a:pPr>
            <a:r>
              <a:rPr lang="en" sz="3111">
                <a:solidFill>
                  <a:schemeClr val="dk1"/>
                </a:solidFill>
                <a:highlight>
                  <a:srgbClr val="FFFFFF"/>
                </a:highlight>
                <a:latin typeface="Roboto"/>
                <a:ea typeface="Roboto"/>
                <a:cs typeface="Roboto"/>
                <a:sym typeface="Roboto"/>
              </a:rPr>
              <a:t>The command of DML is not auto-committed that means it can't permanently save all the changes in the database. They can be rollback.</a:t>
            </a:r>
            <a:endParaRPr sz="3111">
              <a:solidFill>
                <a:schemeClr val="dk1"/>
              </a:solidFill>
              <a:highlight>
                <a:srgbClr val="FFFFFF"/>
              </a:highlight>
              <a:latin typeface="Roboto"/>
              <a:ea typeface="Roboto"/>
              <a:cs typeface="Roboto"/>
              <a:sym typeface="Roboto"/>
            </a:endParaRPr>
          </a:p>
          <a:p>
            <a:pPr marL="0" lvl="0" indent="0" algn="just" rtl="0">
              <a:spcBef>
                <a:spcPts val="1200"/>
              </a:spcBef>
              <a:spcAft>
                <a:spcPts val="0"/>
              </a:spcAft>
              <a:buNone/>
            </a:pPr>
            <a:r>
              <a:rPr lang="en" sz="3111">
                <a:solidFill>
                  <a:schemeClr val="dk1"/>
                </a:solidFill>
                <a:highlight>
                  <a:srgbClr val="FFFFFF"/>
                </a:highlight>
                <a:latin typeface="Roboto"/>
                <a:ea typeface="Roboto"/>
                <a:cs typeface="Roboto"/>
                <a:sym typeface="Roboto"/>
              </a:rPr>
              <a:t>Here are some commands that come under DML:</a:t>
            </a:r>
            <a:endParaRPr sz="3111">
              <a:solidFill>
                <a:schemeClr val="dk1"/>
              </a:solidFill>
              <a:highlight>
                <a:srgbClr val="FFFFFF"/>
              </a:highlight>
              <a:latin typeface="Roboto"/>
              <a:ea typeface="Roboto"/>
              <a:cs typeface="Roboto"/>
              <a:sym typeface="Roboto"/>
            </a:endParaRPr>
          </a:p>
          <a:p>
            <a:pPr marL="457200" lvl="0" indent="-337279" algn="just" rtl="0">
              <a:spcBef>
                <a:spcPts val="1200"/>
              </a:spcBef>
              <a:spcAft>
                <a:spcPts val="0"/>
              </a:spcAft>
              <a:buClr>
                <a:schemeClr val="dk1"/>
              </a:buClr>
              <a:buSzPct val="100000"/>
              <a:buFont typeface="Roboto"/>
              <a:buAutoNum type="arabicPeriod"/>
            </a:pPr>
            <a:r>
              <a:rPr lang="en" sz="3111">
                <a:solidFill>
                  <a:schemeClr val="dk1"/>
                </a:solidFill>
                <a:highlight>
                  <a:srgbClr val="FFFFFF"/>
                </a:highlight>
                <a:latin typeface="Roboto"/>
                <a:ea typeface="Roboto"/>
                <a:cs typeface="Roboto"/>
                <a:sym typeface="Roboto"/>
              </a:rPr>
              <a:t>SELECT</a:t>
            </a:r>
            <a:endParaRPr sz="3111">
              <a:solidFill>
                <a:schemeClr val="dk1"/>
              </a:solidFill>
              <a:highlight>
                <a:srgbClr val="FFFFFF"/>
              </a:highlight>
              <a:latin typeface="Roboto"/>
              <a:ea typeface="Roboto"/>
              <a:cs typeface="Roboto"/>
              <a:sym typeface="Roboto"/>
            </a:endParaRPr>
          </a:p>
          <a:p>
            <a:pPr marL="457200" marR="25400" lvl="0" indent="-337279" algn="l" rtl="0">
              <a:lnSpc>
                <a:spcPct val="156250"/>
              </a:lnSpc>
              <a:spcBef>
                <a:spcPts val="0"/>
              </a:spcBef>
              <a:spcAft>
                <a:spcPts val="0"/>
              </a:spcAft>
              <a:buClr>
                <a:schemeClr val="dk1"/>
              </a:buClr>
              <a:buSzPct val="100000"/>
              <a:buFont typeface="Roboto"/>
              <a:buAutoNum type="arabicPeriod"/>
            </a:pPr>
            <a:r>
              <a:rPr lang="en" sz="3111">
                <a:solidFill>
                  <a:schemeClr val="dk1"/>
                </a:solidFill>
                <a:highlight>
                  <a:srgbClr val="FFFFFF"/>
                </a:highlight>
                <a:latin typeface="Roboto"/>
                <a:ea typeface="Roboto"/>
                <a:cs typeface="Roboto"/>
                <a:sym typeface="Roboto"/>
              </a:rPr>
              <a:t>INSERT</a:t>
            </a:r>
            <a:endParaRPr sz="3111">
              <a:solidFill>
                <a:schemeClr val="dk1"/>
              </a:solidFill>
              <a:highlight>
                <a:srgbClr val="FFFFFF"/>
              </a:highlight>
              <a:latin typeface="Roboto"/>
              <a:ea typeface="Roboto"/>
              <a:cs typeface="Roboto"/>
              <a:sym typeface="Roboto"/>
            </a:endParaRPr>
          </a:p>
          <a:p>
            <a:pPr marL="457200" marR="25400" lvl="0" indent="-337279" algn="l" rtl="0">
              <a:lnSpc>
                <a:spcPct val="156250"/>
              </a:lnSpc>
              <a:spcBef>
                <a:spcPts val="0"/>
              </a:spcBef>
              <a:spcAft>
                <a:spcPts val="0"/>
              </a:spcAft>
              <a:buClr>
                <a:schemeClr val="dk1"/>
              </a:buClr>
              <a:buSzPct val="100000"/>
              <a:buFont typeface="Roboto"/>
              <a:buAutoNum type="arabicPeriod"/>
            </a:pPr>
            <a:r>
              <a:rPr lang="en" sz="3111">
                <a:solidFill>
                  <a:schemeClr val="dk1"/>
                </a:solidFill>
                <a:highlight>
                  <a:srgbClr val="FFFFFF"/>
                </a:highlight>
                <a:latin typeface="Roboto"/>
                <a:ea typeface="Roboto"/>
                <a:cs typeface="Roboto"/>
                <a:sym typeface="Roboto"/>
              </a:rPr>
              <a:t>UPDATE</a:t>
            </a:r>
            <a:endParaRPr sz="3111">
              <a:solidFill>
                <a:schemeClr val="dk1"/>
              </a:solidFill>
              <a:highlight>
                <a:srgbClr val="FFFFFF"/>
              </a:highlight>
              <a:latin typeface="Roboto"/>
              <a:ea typeface="Roboto"/>
              <a:cs typeface="Roboto"/>
              <a:sym typeface="Roboto"/>
            </a:endParaRPr>
          </a:p>
          <a:p>
            <a:pPr marL="457200" marR="25400" lvl="0" indent="-337279" algn="l" rtl="0">
              <a:lnSpc>
                <a:spcPct val="156250"/>
              </a:lnSpc>
              <a:spcBef>
                <a:spcPts val="0"/>
              </a:spcBef>
              <a:spcAft>
                <a:spcPts val="0"/>
              </a:spcAft>
              <a:buClr>
                <a:schemeClr val="dk1"/>
              </a:buClr>
              <a:buSzPct val="100000"/>
              <a:buFont typeface="Roboto"/>
              <a:buAutoNum type="arabicPeriod"/>
            </a:pPr>
            <a:r>
              <a:rPr lang="en" sz="3111">
                <a:solidFill>
                  <a:schemeClr val="dk1"/>
                </a:solidFill>
                <a:highlight>
                  <a:srgbClr val="FFFFFF"/>
                </a:highlight>
                <a:latin typeface="Roboto"/>
                <a:ea typeface="Roboto"/>
                <a:cs typeface="Roboto"/>
                <a:sym typeface="Roboto"/>
              </a:rPr>
              <a:t>DELETE</a:t>
            </a:r>
            <a:endParaRPr sz="3111">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dirty="0">
                <a:solidFill>
                  <a:srgbClr val="333333"/>
                </a:solidFill>
              </a:rPr>
              <a:t>In example  the rows where the </a:t>
            </a:r>
            <a:r>
              <a:rPr lang="en" sz="2000" i="1" dirty="0">
                <a:solidFill>
                  <a:srgbClr val="333333"/>
                </a:solidFill>
              </a:rPr>
              <a:t>customer_id</a:t>
            </a:r>
            <a:r>
              <a:rPr lang="en" sz="2000" dirty="0">
                <a:solidFill>
                  <a:srgbClr val="333333"/>
                </a:solidFill>
              </a:rPr>
              <a:t> is 6000 and 9000 would be included but the </a:t>
            </a:r>
            <a:r>
              <a:rPr lang="en" sz="2000" i="1" dirty="0">
                <a:solidFill>
                  <a:srgbClr val="333333"/>
                </a:solidFill>
              </a:rPr>
              <a:t>order_id</a:t>
            </a:r>
            <a:r>
              <a:rPr lang="en" sz="2000" dirty="0">
                <a:solidFill>
                  <a:srgbClr val="333333"/>
                </a:solidFill>
              </a:rPr>
              <a:t> and </a:t>
            </a:r>
            <a:r>
              <a:rPr lang="en" sz="2000" i="1" dirty="0">
                <a:solidFill>
                  <a:srgbClr val="333333"/>
                </a:solidFill>
              </a:rPr>
              <a:t>order_date</a:t>
            </a:r>
            <a:r>
              <a:rPr lang="en" sz="2000" dirty="0">
                <a:solidFill>
                  <a:srgbClr val="333333"/>
                </a:solidFill>
              </a:rPr>
              <a:t> fields for those records contains a NULL value. The row where the </a:t>
            </a:r>
            <a:r>
              <a:rPr lang="en" sz="2000" i="1" dirty="0">
                <a:solidFill>
                  <a:srgbClr val="333333"/>
                </a:solidFill>
              </a:rPr>
              <a:t>order_id</a:t>
            </a:r>
            <a:r>
              <a:rPr lang="en" sz="2000" dirty="0">
                <a:solidFill>
                  <a:srgbClr val="333333"/>
                </a:solidFill>
              </a:rPr>
              <a:t> is 5 would be also included but the </a:t>
            </a:r>
            <a:r>
              <a:rPr lang="en" sz="2000" i="1" dirty="0">
                <a:solidFill>
                  <a:srgbClr val="333333"/>
                </a:solidFill>
              </a:rPr>
              <a:t>customer_id</a:t>
            </a:r>
            <a:r>
              <a:rPr lang="en" sz="2000" dirty="0">
                <a:solidFill>
                  <a:srgbClr val="333333"/>
                </a:solidFill>
              </a:rPr>
              <a:t> field for that record has a NULL value.</a:t>
            </a:r>
            <a:endParaRPr sz="2000" dirty="0">
              <a:solidFill>
                <a:srgbClr val="333333"/>
              </a:solidFill>
            </a:endParaRPr>
          </a:p>
          <a:p>
            <a:pPr marL="0" lvl="0" indent="0" algn="l" rtl="0">
              <a:spcBef>
                <a:spcPts val="800"/>
              </a:spcBef>
              <a:spcAft>
                <a:spcPts val="1200"/>
              </a:spcAft>
              <a:buNone/>
            </a:pPr>
            <a:endParaRPr dirty="0"/>
          </a:p>
        </p:txBody>
      </p:sp>
    </p:spTree>
    <p:extLst>
      <p:ext uri="{BB962C8B-B14F-4D97-AF65-F5344CB8AC3E}">
        <p14:creationId xmlns:p14="http://schemas.microsoft.com/office/powerpoint/2010/main" val="3927581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1dcf0b29ee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b="1" dirty="0">
                <a:solidFill>
                  <a:srgbClr val="FF0000"/>
                </a:solidFill>
                <a:highlight>
                  <a:srgbClr val="FFFFFF"/>
                </a:highlight>
              </a:rPr>
              <a:t>Nested and complex queries</a:t>
            </a:r>
            <a:endParaRPr sz="2400" b="1" dirty="0">
              <a:solidFill>
                <a:srgbClr val="FF0000"/>
              </a:solidFill>
            </a:endParaRPr>
          </a:p>
        </p:txBody>
      </p:sp>
      <p:sp>
        <p:nvSpPr>
          <p:cNvPr id="203" name="Google Shape;203;g11dcf0b29ee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2400" dirty="0">
                <a:solidFill>
                  <a:schemeClr val="dk1"/>
                </a:solidFill>
                <a:highlight>
                  <a:srgbClr val="FFFFFF"/>
                </a:highlight>
              </a:rPr>
              <a:t>A Subquery or Inner query or a Nested query is a query within another SQL query and embedded within the WHERE clause.</a:t>
            </a:r>
            <a:endParaRPr sz="2400" dirty="0">
              <a:solidFill>
                <a:schemeClr val="dk1"/>
              </a:solidFill>
              <a:highlight>
                <a:srgbClr val="FFFFFF"/>
              </a:highlight>
            </a:endParaRPr>
          </a:p>
          <a:p>
            <a:pPr marL="0" lvl="0" indent="0" algn="just" rtl="0">
              <a:spcBef>
                <a:spcPts val="0"/>
              </a:spcBef>
              <a:spcAft>
                <a:spcPts val="0"/>
              </a:spcAft>
              <a:buNone/>
            </a:pPr>
            <a:r>
              <a:rPr lang="en" sz="2400" dirty="0">
                <a:solidFill>
                  <a:schemeClr val="dk1"/>
                </a:solidFill>
                <a:highlight>
                  <a:srgbClr val="FFFFFF"/>
                </a:highlight>
              </a:rPr>
              <a:t>Subqueries can be used with the SELECT, INSERT, UPDATE, and DELETE statements along with the operators like =, &lt;, &gt;, &gt;=, &lt;=, IN, BETWEEN, etc.</a:t>
            </a:r>
            <a:endParaRPr sz="2400" dirty="0">
              <a:solidFill>
                <a:schemeClr val="dk1"/>
              </a:solidFill>
              <a:highlight>
                <a:srgbClr val="FFFFFF"/>
              </a:highlight>
            </a:endParaRPr>
          </a:p>
        </p:txBody>
      </p:sp>
    </p:spTree>
    <p:extLst>
      <p:ext uri="{BB962C8B-B14F-4D97-AF65-F5344CB8AC3E}">
        <p14:creationId xmlns:p14="http://schemas.microsoft.com/office/powerpoint/2010/main" val="2388174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1dcf0b29ee_0_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500" b="1">
                <a:highlight>
                  <a:srgbClr val="FFFFFF"/>
                </a:highlight>
              </a:rPr>
              <a:t>Rules that subqueries must follow: </a:t>
            </a:r>
            <a:endParaRPr sz="3100" b="1"/>
          </a:p>
        </p:txBody>
      </p:sp>
      <p:sp>
        <p:nvSpPr>
          <p:cNvPr id="209" name="Google Shape;209;g11dcf0b29ee_0_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50">
                <a:solidFill>
                  <a:schemeClr val="dk1"/>
                </a:solidFill>
                <a:highlight>
                  <a:srgbClr val="FFFFFF"/>
                </a:highlight>
              </a:rPr>
              <a:t>1.The SQL Nested Query will be always enclosed inside the parentheses.</a:t>
            </a:r>
            <a:endParaRPr sz="1550">
              <a:solidFill>
                <a:schemeClr val="dk1"/>
              </a:solidFill>
              <a:highlight>
                <a:srgbClr val="FFFFFF"/>
              </a:highlight>
            </a:endParaRPr>
          </a:p>
          <a:p>
            <a:pPr marL="0" lvl="0" indent="0" algn="l" rtl="0">
              <a:spcBef>
                <a:spcPts val="0"/>
              </a:spcBef>
              <a:spcAft>
                <a:spcPts val="0"/>
              </a:spcAft>
              <a:buNone/>
            </a:pPr>
            <a:endParaRPr sz="15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550">
                <a:solidFill>
                  <a:schemeClr val="dk1"/>
                </a:solidFill>
                <a:highlight>
                  <a:srgbClr val="FFFFFF"/>
                </a:highlight>
              </a:rPr>
              <a:t>2.Nested sub-query can have only one column in select clause.</a:t>
            </a:r>
            <a:endParaRPr sz="1550">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50">
                <a:solidFill>
                  <a:schemeClr val="dk1"/>
                </a:solidFill>
                <a:highlight>
                  <a:srgbClr val="FFFFFF"/>
                </a:highlight>
              </a:rPr>
              <a:t>3.Order by clause is restricted in query which is inner query but outer query or main query can use order by clause.</a:t>
            </a:r>
            <a:endParaRPr sz="1550">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50">
                <a:solidFill>
                  <a:schemeClr val="dk1"/>
                </a:solidFill>
                <a:highlight>
                  <a:srgbClr val="FFFFFF"/>
                </a:highlight>
              </a:rPr>
              <a:t>4.User needs to take care of multiple rows operator (IN,ANY) if sub-query will return more than one rows.</a:t>
            </a:r>
            <a:endParaRPr sz="1550">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50">
                <a:solidFill>
                  <a:schemeClr val="dk1"/>
                </a:solidFill>
                <a:highlight>
                  <a:srgbClr val="FFFFFF"/>
                </a:highlight>
              </a:rPr>
              <a:t>5.Between–And Operator can not be used inside the Nested Query.</a:t>
            </a:r>
            <a:endParaRPr sz="1550">
              <a:solidFill>
                <a:schemeClr val="dk1"/>
              </a:solidFill>
              <a:highlight>
                <a:srgbClr val="FFFFFF"/>
              </a:highlight>
            </a:endParaRPr>
          </a:p>
          <a:p>
            <a:pPr marL="0" lvl="0" indent="0" algn="l" rtl="0">
              <a:spcBef>
                <a:spcPts val="1500"/>
              </a:spcBef>
              <a:spcAft>
                <a:spcPts val="0"/>
              </a:spcAft>
              <a:buNone/>
            </a:pPr>
            <a:endParaRPr sz="1150">
              <a:solidFill>
                <a:srgbClr val="484848"/>
              </a:solidFill>
              <a:highlight>
                <a:srgbClr val="FFFFFF"/>
              </a:highlight>
            </a:endParaRPr>
          </a:p>
        </p:txBody>
      </p:sp>
    </p:spTree>
    <p:extLst>
      <p:ext uri="{BB962C8B-B14F-4D97-AF65-F5344CB8AC3E}">
        <p14:creationId xmlns:p14="http://schemas.microsoft.com/office/powerpoint/2010/main" val="34226256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dcf0b29ee_0_16"/>
          <p:cNvSpPr txBox="1">
            <a:spLocks noGrp="1"/>
          </p:cNvSpPr>
          <p:nvPr>
            <p:ph type="title"/>
          </p:nvPr>
        </p:nvSpPr>
        <p:spPr>
          <a:xfrm>
            <a:off x="311700" y="1298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62857"/>
              <a:buFont typeface="Arial"/>
              <a:buNone/>
            </a:pPr>
            <a:r>
              <a:rPr lang="en" sz="2200" dirty="0">
                <a:solidFill>
                  <a:srgbClr val="FF0000"/>
                </a:solidFill>
              </a:rPr>
              <a:t>Subqueries with the SELECT Statement</a:t>
            </a:r>
            <a:endParaRPr sz="2200" dirty="0">
              <a:solidFill>
                <a:srgbClr val="FF0000"/>
              </a:solidFill>
            </a:endParaRPr>
          </a:p>
          <a:p>
            <a:pPr marL="0" lvl="0" indent="0" algn="l" rtl="0">
              <a:spcBef>
                <a:spcPts val="400"/>
              </a:spcBef>
              <a:spcAft>
                <a:spcPts val="0"/>
              </a:spcAft>
              <a:buNone/>
            </a:pPr>
            <a:endParaRPr dirty="0"/>
          </a:p>
        </p:txBody>
      </p:sp>
      <p:sp>
        <p:nvSpPr>
          <p:cNvPr id="215" name="Google Shape;215;g11dcf0b29ee_0_16"/>
          <p:cNvSpPr txBox="1">
            <a:spLocks noGrp="1"/>
          </p:cNvSpPr>
          <p:nvPr>
            <p:ph type="body" idx="1"/>
          </p:nvPr>
        </p:nvSpPr>
        <p:spPr>
          <a:xfrm>
            <a:off x="207800" y="923875"/>
            <a:ext cx="8520600" cy="3416400"/>
          </a:xfrm>
          <a:prstGeom prst="rect">
            <a:avLst/>
          </a:prstGeom>
        </p:spPr>
        <p:txBody>
          <a:bodyPr spcFirstLastPara="1" wrap="square" lIns="91425" tIns="91425" rIns="91425" bIns="91425" anchor="t" anchorCtr="0">
            <a:normAutofit fontScale="32500" lnSpcReduction="20000"/>
          </a:bodyPr>
          <a:lstStyle/>
          <a:p>
            <a:pPr marL="25400" marR="25400" lvl="0" indent="0" algn="just" rtl="0">
              <a:spcBef>
                <a:spcPts val="600"/>
              </a:spcBef>
              <a:spcAft>
                <a:spcPts val="0"/>
              </a:spcAft>
              <a:buNone/>
            </a:pPr>
            <a:r>
              <a:rPr lang="en" sz="6000">
                <a:solidFill>
                  <a:schemeClr val="dk1"/>
                </a:solidFill>
              </a:rPr>
              <a:t>Subqueries are most frequently used with the SELECT statement. The basic syntax is as follows −</a:t>
            </a:r>
            <a:endParaRPr sz="6000">
              <a:solidFill>
                <a:schemeClr val="dk1"/>
              </a:solidFill>
            </a:endParaRPr>
          </a:p>
          <a:p>
            <a:pPr marL="0" lvl="0" indent="0" algn="l" rtl="0">
              <a:spcBef>
                <a:spcPts val="1800"/>
              </a:spcBef>
              <a:spcAft>
                <a:spcPts val="0"/>
              </a:spcAft>
              <a:buNone/>
            </a:pPr>
            <a:r>
              <a:rPr lang="en" sz="6000">
                <a:solidFill>
                  <a:schemeClr val="dk1"/>
                </a:solidFill>
                <a:highlight>
                  <a:srgbClr val="EEEEEE"/>
                </a:highlight>
                <a:latin typeface="Courier New"/>
                <a:ea typeface="Courier New"/>
                <a:cs typeface="Courier New"/>
                <a:sym typeface="Courier New"/>
              </a:rPr>
              <a:t>SELECT column_name FROM   table1</a:t>
            </a:r>
            <a:endParaRPr sz="6000">
              <a:solidFill>
                <a:schemeClr val="dk1"/>
              </a:solidFill>
              <a:highlight>
                <a:srgbClr val="EEEEEE"/>
              </a:highlight>
              <a:latin typeface="Courier New"/>
              <a:ea typeface="Courier New"/>
              <a:cs typeface="Courier New"/>
              <a:sym typeface="Courier New"/>
            </a:endParaRPr>
          </a:p>
          <a:p>
            <a:pPr marL="0" lvl="0" indent="0" algn="l" rtl="0">
              <a:spcBef>
                <a:spcPts val="1800"/>
              </a:spcBef>
              <a:spcAft>
                <a:spcPts val="0"/>
              </a:spcAft>
              <a:buNone/>
            </a:pPr>
            <a:r>
              <a:rPr lang="en" sz="6000">
                <a:solidFill>
                  <a:schemeClr val="dk1"/>
                </a:solidFill>
                <a:highlight>
                  <a:srgbClr val="EEEEEE"/>
                </a:highlight>
                <a:latin typeface="Courier New"/>
                <a:ea typeface="Courier New"/>
                <a:cs typeface="Courier New"/>
                <a:sym typeface="Courier New"/>
              </a:rPr>
              <a:t>WHERE  column_name OPERATOR</a:t>
            </a:r>
            <a:endParaRPr sz="6000">
              <a:solidFill>
                <a:schemeClr val="dk1"/>
              </a:solidFill>
              <a:highlight>
                <a:srgbClr val="EEEEEE"/>
              </a:highlight>
              <a:latin typeface="Courier New"/>
              <a:ea typeface="Courier New"/>
              <a:cs typeface="Courier New"/>
              <a:sym typeface="Courier New"/>
            </a:endParaRPr>
          </a:p>
          <a:p>
            <a:pPr marL="0" lvl="0" indent="0" algn="l" rtl="0">
              <a:spcBef>
                <a:spcPts val="1800"/>
              </a:spcBef>
              <a:spcAft>
                <a:spcPts val="0"/>
              </a:spcAft>
              <a:buNone/>
            </a:pPr>
            <a:r>
              <a:rPr lang="en" sz="6000">
                <a:solidFill>
                  <a:schemeClr val="dk1"/>
                </a:solidFill>
                <a:highlight>
                  <a:srgbClr val="EEEEEE"/>
                </a:highlight>
                <a:latin typeface="Courier New"/>
                <a:ea typeface="Courier New"/>
                <a:cs typeface="Courier New"/>
                <a:sym typeface="Courier New"/>
              </a:rPr>
              <a:t>   (SELECT column_name ]</a:t>
            </a:r>
            <a:endParaRPr sz="6000">
              <a:solidFill>
                <a:schemeClr val="dk1"/>
              </a:solidFill>
              <a:highlight>
                <a:srgbClr val="EEEEEE"/>
              </a:highlight>
              <a:latin typeface="Courier New"/>
              <a:ea typeface="Courier New"/>
              <a:cs typeface="Courier New"/>
              <a:sym typeface="Courier New"/>
            </a:endParaRPr>
          </a:p>
          <a:p>
            <a:pPr marL="0" lvl="0" indent="0" algn="l" rtl="0">
              <a:spcBef>
                <a:spcPts val="1800"/>
              </a:spcBef>
              <a:spcAft>
                <a:spcPts val="0"/>
              </a:spcAft>
              <a:buNone/>
            </a:pPr>
            <a:r>
              <a:rPr lang="en" sz="6000">
                <a:solidFill>
                  <a:schemeClr val="dk1"/>
                </a:solidFill>
                <a:highlight>
                  <a:srgbClr val="EEEEEE"/>
                </a:highlight>
                <a:latin typeface="Courier New"/>
                <a:ea typeface="Courier New"/>
                <a:cs typeface="Courier New"/>
                <a:sym typeface="Courier New"/>
              </a:rPr>
              <a:t>   FROM table1 where…)</a:t>
            </a:r>
            <a:endParaRPr sz="6000">
              <a:solidFill>
                <a:schemeClr val="dk1"/>
              </a:solidFill>
              <a:highlight>
                <a:srgbClr val="EEEEEE"/>
              </a:highlight>
              <a:latin typeface="Courier New"/>
              <a:ea typeface="Courier New"/>
              <a:cs typeface="Courier New"/>
              <a:sym typeface="Courier New"/>
            </a:endParaRPr>
          </a:p>
          <a:p>
            <a:pPr marL="139700" marR="139700" lvl="0" indent="0" algn="l" rtl="0">
              <a:spcBef>
                <a:spcPts val="400"/>
              </a:spcBef>
              <a:spcAft>
                <a:spcPts val="0"/>
              </a:spcAft>
              <a:buNone/>
            </a:pPr>
            <a:r>
              <a:rPr lang="en" sz="6000">
                <a:solidFill>
                  <a:schemeClr val="dk1"/>
                </a:solidFill>
                <a:highlight>
                  <a:srgbClr val="EEEEEE"/>
                </a:highlight>
                <a:latin typeface="Courier New"/>
                <a:ea typeface="Courier New"/>
                <a:cs typeface="Courier New"/>
                <a:sym typeface="Courier New"/>
              </a:rPr>
              <a:t>  </a:t>
            </a:r>
            <a:endParaRPr sz="6000">
              <a:solidFill>
                <a:schemeClr val="dk1"/>
              </a:solidFill>
              <a:highlight>
                <a:srgbClr val="EEEEEE"/>
              </a:highlight>
              <a:latin typeface="Courier New"/>
              <a:ea typeface="Courier New"/>
              <a:cs typeface="Courier New"/>
              <a:sym typeface="Courier New"/>
            </a:endParaRPr>
          </a:p>
          <a:p>
            <a:pPr marL="0" lvl="0" indent="0" algn="l" rtl="0">
              <a:spcBef>
                <a:spcPts val="1800"/>
              </a:spcBef>
              <a:spcAft>
                <a:spcPts val="0"/>
              </a:spcAft>
              <a:buClr>
                <a:schemeClr val="dk1"/>
              </a:buClr>
              <a:buSzPct val="62857"/>
              <a:buFont typeface="Arial"/>
              <a:buNone/>
            </a:pPr>
            <a:endParaRPr sz="1750">
              <a:solidFill>
                <a:schemeClr val="dk1"/>
              </a:solidFill>
            </a:endParaRPr>
          </a:p>
          <a:p>
            <a:pPr marL="0" lvl="0" indent="0" algn="l" rtl="0">
              <a:spcBef>
                <a:spcPts val="400"/>
              </a:spcBef>
              <a:spcAft>
                <a:spcPts val="0"/>
              </a:spcAft>
              <a:buNone/>
            </a:pPr>
            <a:endParaRPr/>
          </a:p>
        </p:txBody>
      </p:sp>
      <p:pic>
        <p:nvPicPr>
          <p:cNvPr id="216" name="Google Shape;216;g11dcf0b29ee_0_16"/>
          <p:cNvPicPr preferRelativeResize="0"/>
          <p:nvPr/>
        </p:nvPicPr>
        <p:blipFill>
          <a:blip r:embed="rId3">
            <a:alphaModFix/>
          </a:blip>
          <a:stretch>
            <a:fillRect/>
          </a:stretch>
        </p:blipFill>
        <p:spPr>
          <a:xfrm>
            <a:off x="4572000" y="2977025"/>
            <a:ext cx="4396224" cy="1730925"/>
          </a:xfrm>
          <a:prstGeom prst="rect">
            <a:avLst/>
          </a:prstGeom>
          <a:noFill/>
          <a:ln>
            <a:noFill/>
          </a:ln>
        </p:spPr>
      </p:pic>
    </p:spTree>
    <p:extLst>
      <p:ext uri="{BB962C8B-B14F-4D97-AF65-F5344CB8AC3E}">
        <p14:creationId xmlns:p14="http://schemas.microsoft.com/office/powerpoint/2010/main" val="2401763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503853"/>
            <a:ext cx="8520600" cy="4065022"/>
          </a:xfrm>
        </p:spPr>
        <p:txBody>
          <a:bodyPr>
            <a:normAutofit/>
          </a:bodyPr>
          <a:lstStyle/>
          <a:p>
            <a:pPr marL="114300" indent="0">
              <a:buNone/>
            </a:pPr>
            <a:r>
              <a:rPr lang="en-US" sz="2400" dirty="0">
                <a:solidFill>
                  <a:srgbClr val="FF0000"/>
                </a:solidFill>
              </a:rPr>
              <a:t>SELECT </a:t>
            </a:r>
            <a:r>
              <a:rPr lang="en-US" sz="2400" dirty="0" err="1">
                <a:solidFill>
                  <a:srgbClr val="FF0000"/>
                </a:solidFill>
              </a:rPr>
              <a:t>first_name</a:t>
            </a:r>
            <a:r>
              <a:rPr lang="en-US" sz="2400" dirty="0">
                <a:solidFill>
                  <a:srgbClr val="FF0000"/>
                </a:solidFill>
              </a:rPr>
              <a:t>, salary, </a:t>
            </a:r>
            <a:r>
              <a:rPr lang="en-US" sz="2400" dirty="0" err="1">
                <a:solidFill>
                  <a:srgbClr val="FF0000"/>
                </a:solidFill>
              </a:rPr>
              <a:t>department_id</a:t>
            </a:r>
            <a:r>
              <a:rPr lang="en-US" sz="2400" dirty="0">
                <a:solidFill>
                  <a:srgbClr val="FF0000"/>
                </a:solidFill>
              </a:rPr>
              <a:t> FROM employees WHERE salary = (SELECT MIN (salary) FROM employees); </a:t>
            </a:r>
          </a:p>
          <a:p>
            <a:pPr marL="114300" indent="0">
              <a:buNone/>
            </a:pPr>
            <a:endParaRPr lang="en-US" sz="2400" dirty="0">
              <a:solidFill>
                <a:srgbClr val="FF0000"/>
              </a:solidFill>
            </a:endParaRPr>
          </a:p>
        </p:txBody>
      </p:sp>
      <p:sp>
        <p:nvSpPr>
          <p:cNvPr id="4" name="Rectangle 3"/>
          <p:cNvSpPr/>
          <p:nvPr/>
        </p:nvSpPr>
        <p:spPr>
          <a:xfrm>
            <a:off x="457199" y="1749464"/>
            <a:ext cx="7539135" cy="1569660"/>
          </a:xfrm>
          <a:prstGeom prst="rect">
            <a:avLst/>
          </a:prstGeom>
        </p:spPr>
        <p:txBody>
          <a:bodyPr wrap="square">
            <a:spAutoFit/>
          </a:bodyPr>
          <a:lstStyle/>
          <a:p>
            <a:r>
              <a:rPr lang="en-US" sz="2400" dirty="0"/>
              <a:t> here inner SQL returns only one row i.e. the minimum salary for the company. It in turn uses this value to compare salary of all the employees and displays only those, whose salary is equal to minimum salary.</a:t>
            </a:r>
          </a:p>
        </p:txBody>
      </p:sp>
    </p:spTree>
    <p:extLst>
      <p:ext uri="{BB962C8B-B14F-4D97-AF65-F5344CB8AC3E}">
        <p14:creationId xmlns:p14="http://schemas.microsoft.com/office/powerpoint/2010/main" val="2581688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671804"/>
            <a:ext cx="8520600" cy="3897071"/>
          </a:xfrm>
        </p:spPr>
        <p:txBody>
          <a:bodyPr/>
          <a:lstStyle/>
          <a:p>
            <a:r>
              <a:rPr lang="en-US" dirty="0">
                <a:solidFill>
                  <a:srgbClr val="7030A0"/>
                </a:solidFill>
              </a:rPr>
              <a:t>SELECT </a:t>
            </a:r>
            <a:r>
              <a:rPr lang="en-US" dirty="0" err="1">
                <a:solidFill>
                  <a:srgbClr val="7030A0"/>
                </a:solidFill>
              </a:rPr>
              <a:t>first_name</a:t>
            </a:r>
            <a:r>
              <a:rPr lang="en-US" dirty="0">
                <a:solidFill>
                  <a:srgbClr val="7030A0"/>
                </a:solidFill>
              </a:rPr>
              <a:t>, </a:t>
            </a:r>
            <a:r>
              <a:rPr lang="en-US" dirty="0" err="1">
                <a:solidFill>
                  <a:srgbClr val="7030A0"/>
                </a:solidFill>
              </a:rPr>
              <a:t>department_id</a:t>
            </a:r>
            <a:r>
              <a:rPr lang="en-US" dirty="0">
                <a:solidFill>
                  <a:srgbClr val="7030A0"/>
                </a:solidFill>
              </a:rPr>
              <a:t> FROM employees WHERE </a:t>
            </a:r>
            <a:r>
              <a:rPr lang="en-US" dirty="0" err="1">
                <a:solidFill>
                  <a:srgbClr val="7030A0"/>
                </a:solidFill>
              </a:rPr>
              <a:t>department_id</a:t>
            </a:r>
            <a:r>
              <a:rPr lang="en-US" dirty="0">
                <a:solidFill>
                  <a:srgbClr val="7030A0"/>
                </a:solidFill>
              </a:rPr>
              <a:t> IN (SELECT </a:t>
            </a:r>
            <a:r>
              <a:rPr lang="en-US" dirty="0" err="1">
                <a:solidFill>
                  <a:srgbClr val="7030A0"/>
                </a:solidFill>
              </a:rPr>
              <a:t>department_id</a:t>
            </a:r>
            <a:r>
              <a:rPr lang="en-US" dirty="0">
                <a:solidFill>
                  <a:srgbClr val="7030A0"/>
                </a:solidFill>
              </a:rPr>
              <a:t> FROM departments WHERE LOCATION_ID = 100)</a:t>
            </a:r>
          </a:p>
          <a:p>
            <a:endParaRPr lang="en-US" dirty="0"/>
          </a:p>
          <a:p>
            <a:r>
              <a:rPr lang="en-US" dirty="0">
                <a:solidFill>
                  <a:schemeClr val="tx1"/>
                </a:solidFill>
              </a:rPr>
              <a:t>in the above query, IN matches department ids returned from the sub </a:t>
            </a:r>
            <a:r>
              <a:rPr lang="en-US" dirty="0" err="1">
                <a:solidFill>
                  <a:schemeClr val="tx1"/>
                </a:solidFill>
              </a:rPr>
              <a:t>query,compares</a:t>
            </a:r>
            <a:r>
              <a:rPr lang="en-US" dirty="0">
                <a:solidFill>
                  <a:schemeClr val="tx1"/>
                </a:solidFill>
              </a:rPr>
              <a:t> it with that in the main query and returns employee's name who satisfy the condition.</a:t>
            </a:r>
          </a:p>
        </p:txBody>
      </p:sp>
    </p:spTree>
    <p:extLst>
      <p:ext uri="{BB962C8B-B14F-4D97-AF65-F5344CB8AC3E}">
        <p14:creationId xmlns:p14="http://schemas.microsoft.com/office/powerpoint/2010/main" val="3104494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1dcf0b29ee_0_24"/>
          <p:cNvSpPr txBox="1">
            <a:spLocks noGrp="1"/>
          </p:cNvSpPr>
          <p:nvPr>
            <p:ph type="body" idx="1"/>
          </p:nvPr>
        </p:nvSpPr>
        <p:spPr>
          <a:xfrm>
            <a:off x="311700" y="145475"/>
            <a:ext cx="8520600" cy="44235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2100">
                <a:solidFill>
                  <a:schemeClr val="dk1"/>
                </a:solidFill>
              </a:rPr>
              <a:t>Example</a:t>
            </a:r>
            <a:endParaRPr sz="2100">
              <a:solidFill>
                <a:schemeClr val="dk1"/>
              </a:solidFill>
            </a:endParaRPr>
          </a:p>
          <a:p>
            <a:pPr marL="25400" marR="25400" lvl="0" indent="0" algn="just" rtl="0">
              <a:spcBef>
                <a:spcPts val="600"/>
              </a:spcBef>
              <a:spcAft>
                <a:spcPts val="0"/>
              </a:spcAft>
              <a:buNone/>
            </a:pPr>
            <a:r>
              <a:rPr lang="en">
                <a:solidFill>
                  <a:schemeClr val="dk1"/>
                </a:solidFill>
              </a:rPr>
              <a:t>Consider the CUSTOMERS table having the following records −</a:t>
            </a:r>
            <a:endParaRPr>
              <a:solidFill>
                <a:schemeClr val="dk1"/>
              </a:solidFill>
            </a:endParaRPr>
          </a:p>
          <a:p>
            <a:pPr marL="25400" marR="25400" lvl="0" indent="0" algn="just" rtl="0">
              <a:spcBef>
                <a:spcPts val="700"/>
              </a:spcBef>
              <a:spcAft>
                <a:spcPts val="0"/>
              </a:spcAft>
              <a:buClr>
                <a:schemeClr val="dk1"/>
              </a:buClr>
              <a:buSzPts val="1100"/>
              <a:buFont typeface="Arial"/>
              <a:buNone/>
            </a:pPr>
            <a:endParaRPr>
              <a:solidFill>
                <a:schemeClr val="dk1"/>
              </a:solidFill>
            </a:endParaRPr>
          </a:p>
          <a:p>
            <a:pPr marL="0" lvl="0" indent="0" algn="l" rtl="0">
              <a:spcBef>
                <a:spcPts val="700"/>
              </a:spcBef>
              <a:spcAft>
                <a:spcPts val="0"/>
              </a:spcAft>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ID | NAME     | AGE | ADDRESS   | SALARY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1 | Ramesh   |  35 | Ahmedabad |  2000.00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2 | Khilan   |  25 | Delhi     |  1500.00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3 | kaushik  |  23 | Kota      |  2000.00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4 | Chaitali |  25 | Mumbai    |  6500.00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5 | Hardik   |  27 | Bhopal    |  8500.00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6 | Komal    |  22 | MP        |  4500.00 |</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750">
                <a:solidFill>
                  <a:schemeClr val="dk1"/>
                </a:solidFill>
                <a:highlight>
                  <a:srgbClr val="EEEEEE"/>
                </a:highlight>
                <a:latin typeface="Courier New"/>
                <a:ea typeface="Courier New"/>
                <a:cs typeface="Courier New"/>
                <a:sym typeface="Courier New"/>
              </a:rPr>
              <a:t>|  7 | Muffy    |  24 | Indore    | 10000.00 |</a:t>
            </a:r>
            <a:endParaRPr sz="1750">
              <a:solidFill>
                <a:schemeClr val="dk1"/>
              </a:solidFill>
              <a:highlight>
                <a:srgbClr val="EEEEEE"/>
              </a:highlight>
              <a:latin typeface="Courier New"/>
              <a:ea typeface="Courier New"/>
              <a:cs typeface="Courier New"/>
              <a:sym typeface="Courier New"/>
            </a:endParaRPr>
          </a:p>
          <a:p>
            <a:pPr marL="50800" marR="50800" lvl="0" indent="0" algn="l" rtl="0">
              <a:spcBef>
                <a:spcPts val="0"/>
              </a:spcBef>
              <a:spcAft>
                <a:spcPts val="0"/>
              </a:spcAft>
              <a:buClr>
                <a:schemeClr val="dk1"/>
              </a:buClr>
              <a:buSzPts val="1100"/>
              <a:buFont typeface="Arial"/>
              <a:buNone/>
            </a:pPr>
            <a:r>
              <a:rPr lang="en" sz="1750">
                <a:solidFill>
                  <a:schemeClr val="dk1"/>
                </a:solidFill>
                <a:highlight>
                  <a:srgbClr val="EEEEEE"/>
                </a:highlight>
                <a:latin typeface="Courier New"/>
                <a:ea typeface="Courier New"/>
                <a:cs typeface="Courier New"/>
                <a:sym typeface="Courier New"/>
              </a:rPr>
              <a:t>+----+----------+-----+-----------+----------+</a:t>
            </a:r>
            <a:endParaRPr sz="17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31570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1dcf0b29ee_0_31"/>
          <p:cNvSpPr txBox="1">
            <a:spLocks noGrp="1"/>
          </p:cNvSpPr>
          <p:nvPr>
            <p:ph type="body" idx="1"/>
          </p:nvPr>
        </p:nvSpPr>
        <p:spPr>
          <a:xfrm>
            <a:off x="311700" y="145475"/>
            <a:ext cx="8520600" cy="442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SQL&gt; SELECT *FROM CUSTOMERS WHERE ID IN (SELECT ID FROM CUSTOMERS WHERE SALARY &gt; 4500)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2300"/>
          </a:p>
          <a:p>
            <a:pPr marL="0" lvl="0" indent="0" algn="l" rtl="0">
              <a:spcBef>
                <a:spcPts val="0"/>
              </a:spcBef>
              <a:spcAft>
                <a:spcPts val="0"/>
              </a:spcAft>
              <a:buNone/>
            </a:pPr>
            <a:endParaRPr sz="2300"/>
          </a:p>
          <a:p>
            <a:pPr marL="25400" marR="25400" lvl="0" indent="0" algn="just" rtl="0">
              <a:spcBef>
                <a:spcPts val="600"/>
              </a:spcBef>
              <a:spcAft>
                <a:spcPts val="0"/>
              </a:spcAft>
              <a:buClr>
                <a:schemeClr val="dk1"/>
              </a:buClr>
              <a:buSzPts val="1100"/>
              <a:buFont typeface="Arial"/>
              <a:buNone/>
            </a:pPr>
            <a:r>
              <a:rPr lang="en" sz="1700">
                <a:solidFill>
                  <a:schemeClr val="dk1"/>
                </a:solidFill>
              </a:rPr>
              <a:t>This would produce the following result.</a:t>
            </a:r>
            <a:endParaRPr sz="1700">
              <a:solidFill>
                <a:schemeClr val="dk1"/>
              </a:solidFill>
            </a:endParaRPr>
          </a:p>
          <a:p>
            <a:pPr marL="0" lvl="0" indent="0" algn="l" rtl="0">
              <a:spcBef>
                <a:spcPts val="700"/>
              </a:spcBef>
              <a:spcAft>
                <a:spcPts val="0"/>
              </a:spcAft>
              <a:buNone/>
            </a:pPr>
            <a:r>
              <a:rPr lang="en" sz="1650">
                <a:solidFill>
                  <a:schemeClr val="dk1"/>
                </a:solidFill>
                <a:highlight>
                  <a:srgbClr val="EEEEEE"/>
                </a:highlight>
                <a:latin typeface="Courier New"/>
                <a:ea typeface="Courier New"/>
                <a:cs typeface="Courier New"/>
                <a:sym typeface="Courier New"/>
              </a:rPr>
              <a:t>+----+----------+-----+---------+----------+</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ID | NAME     | AGE | ADDRESS | SALARY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4 | Chaitali |  25 | Mumbai  |  6500.00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5 | Hardik   |  27 | Bhopal  |  8500.00 |</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650">
                <a:solidFill>
                  <a:schemeClr val="dk1"/>
                </a:solidFill>
                <a:highlight>
                  <a:srgbClr val="EEEEEE"/>
                </a:highlight>
                <a:latin typeface="Courier New"/>
                <a:ea typeface="Courier New"/>
                <a:cs typeface="Courier New"/>
                <a:sym typeface="Courier New"/>
              </a:rPr>
              <a:t>|  7 | Muffy    |  24 | Indore  | 10000.00 |</a:t>
            </a:r>
            <a:endParaRPr sz="16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ts val="1100"/>
              <a:buFont typeface="Arial"/>
              <a:buNone/>
            </a:pPr>
            <a:r>
              <a:rPr lang="en" sz="1650">
                <a:solidFill>
                  <a:schemeClr val="dk1"/>
                </a:solidFill>
                <a:highlight>
                  <a:srgbClr val="EEEEEE"/>
                </a:highlight>
                <a:latin typeface="Courier New"/>
                <a:ea typeface="Courier New"/>
                <a:cs typeface="Courier New"/>
                <a:sym typeface="Courier New"/>
              </a:rPr>
              <a:t>+----+----------+-----+---------+----------+</a:t>
            </a:r>
            <a:endParaRPr sz="16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9517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dcf0b29ee_0_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52800"/>
              <a:buFont typeface="Arial"/>
              <a:buNone/>
            </a:pPr>
            <a:r>
              <a:rPr lang="en" sz="2083" b="1"/>
              <a:t>Subqueries with the INSERT Statement</a:t>
            </a:r>
            <a:endParaRPr sz="2083" b="1"/>
          </a:p>
          <a:p>
            <a:pPr marL="0" lvl="0" indent="0" algn="l" rtl="0">
              <a:spcBef>
                <a:spcPts val="400"/>
              </a:spcBef>
              <a:spcAft>
                <a:spcPts val="0"/>
              </a:spcAft>
              <a:buNone/>
            </a:pPr>
            <a:endParaRPr/>
          </a:p>
        </p:txBody>
      </p:sp>
      <p:sp>
        <p:nvSpPr>
          <p:cNvPr id="232" name="Google Shape;232;g11dcf0b29ee_0_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0201" algn="l" rtl="0">
              <a:spcBef>
                <a:spcPts val="0"/>
              </a:spcBef>
              <a:spcAft>
                <a:spcPts val="0"/>
              </a:spcAft>
              <a:buClr>
                <a:schemeClr val="dk1"/>
              </a:buClr>
              <a:buSzPct val="100000"/>
              <a:buChar char="●"/>
            </a:pPr>
            <a:r>
              <a:rPr lang="en" sz="1900">
                <a:solidFill>
                  <a:schemeClr val="dk1"/>
                </a:solidFill>
                <a:highlight>
                  <a:srgbClr val="FFFFFF"/>
                </a:highlight>
              </a:rPr>
              <a:t>Subqueries also can be used with INSERT statements. </a:t>
            </a:r>
            <a:endParaRPr sz="1900">
              <a:solidFill>
                <a:schemeClr val="dk1"/>
              </a:solidFill>
              <a:highlight>
                <a:srgbClr val="FFFFFF"/>
              </a:highlight>
            </a:endParaRPr>
          </a:p>
          <a:p>
            <a:pPr marL="457200" lvl="0" indent="-340201" algn="l" rtl="0">
              <a:spcBef>
                <a:spcPts val="0"/>
              </a:spcBef>
              <a:spcAft>
                <a:spcPts val="0"/>
              </a:spcAft>
              <a:buClr>
                <a:schemeClr val="dk1"/>
              </a:buClr>
              <a:buSzPct val="100000"/>
              <a:buChar char="●"/>
            </a:pPr>
            <a:r>
              <a:rPr lang="en" sz="1900">
                <a:solidFill>
                  <a:schemeClr val="dk1"/>
                </a:solidFill>
                <a:highlight>
                  <a:srgbClr val="FFFFFF"/>
                </a:highlight>
              </a:rPr>
              <a:t>The INSERT statement uses the data returned from the subquery to insert into another table. </a:t>
            </a:r>
            <a:endParaRPr sz="1900">
              <a:solidFill>
                <a:schemeClr val="dk1"/>
              </a:solidFill>
              <a:highlight>
                <a:srgbClr val="FFFFFF"/>
              </a:highlight>
            </a:endParaRPr>
          </a:p>
          <a:p>
            <a:pPr marL="457200" lvl="0" indent="-340201" algn="l" rtl="0">
              <a:spcBef>
                <a:spcPts val="0"/>
              </a:spcBef>
              <a:spcAft>
                <a:spcPts val="0"/>
              </a:spcAft>
              <a:buClr>
                <a:schemeClr val="dk1"/>
              </a:buClr>
              <a:buSzPct val="100000"/>
              <a:buChar char="●"/>
            </a:pPr>
            <a:r>
              <a:rPr lang="en" sz="1900">
                <a:solidFill>
                  <a:schemeClr val="dk1"/>
                </a:solidFill>
                <a:highlight>
                  <a:srgbClr val="FFFFFF"/>
                </a:highlight>
              </a:rPr>
              <a:t>The selected data in the subquery can be modified with any of the character, date or number functions.</a:t>
            </a:r>
            <a:endParaRPr sz="1900">
              <a:solidFill>
                <a:schemeClr val="dk1"/>
              </a:solidFill>
              <a:highlight>
                <a:srgbClr val="FFFFFF"/>
              </a:highlight>
            </a:endParaRPr>
          </a:p>
          <a:p>
            <a:pPr marL="0" lvl="0" indent="0" algn="l" rtl="0">
              <a:spcBef>
                <a:spcPts val="0"/>
              </a:spcBef>
              <a:spcAft>
                <a:spcPts val="0"/>
              </a:spcAft>
              <a:buNone/>
            </a:pPr>
            <a:endParaRPr sz="1900">
              <a:solidFill>
                <a:schemeClr val="dk1"/>
              </a:solidFill>
              <a:highlight>
                <a:srgbClr val="FFFFFF"/>
              </a:highlight>
            </a:endParaRPr>
          </a:p>
          <a:p>
            <a:pPr marL="25400" marR="25400" lvl="0" indent="0" algn="just" rtl="0">
              <a:spcBef>
                <a:spcPts val="600"/>
              </a:spcBef>
              <a:spcAft>
                <a:spcPts val="0"/>
              </a:spcAft>
              <a:buNone/>
            </a:pPr>
            <a:r>
              <a:rPr lang="en" sz="1600">
                <a:solidFill>
                  <a:schemeClr val="dk1"/>
                </a:solidFill>
              </a:rPr>
              <a:t>The basic syntax is as follows.</a:t>
            </a:r>
            <a:endParaRPr sz="1600">
              <a:solidFill>
                <a:schemeClr val="dk1"/>
              </a:solidFill>
            </a:endParaRPr>
          </a:p>
          <a:p>
            <a:pPr marL="25400" marR="25400" lvl="0" indent="0" algn="just" rtl="0">
              <a:spcBef>
                <a:spcPts val="700"/>
              </a:spcBef>
              <a:spcAft>
                <a:spcPts val="0"/>
              </a:spcAft>
              <a:buClr>
                <a:schemeClr val="dk1"/>
              </a:buClr>
              <a:buSzPct val="68750"/>
              <a:buFont typeface="Arial"/>
              <a:buNone/>
            </a:pPr>
            <a:endParaRPr sz="1600">
              <a:solidFill>
                <a:schemeClr val="dk1"/>
              </a:solidFill>
            </a:endParaRPr>
          </a:p>
          <a:p>
            <a:pPr marL="0" lvl="0" indent="0" algn="l" rtl="0">
              <a:spcBef>
                <a:spcPts val="700"/>
              </a:spcBef>
              <a:spcAft>
                <a:spcPts val="0"/>
              </a:spcAft>
              <a:buNone/>
            </a:pPr>
            <a:r>
              <a:rPr lang="en" sz="1550">
                <a:solidFill>
                  <a:schemeClr val="dk1"/>
                </a:solidFill>
                <a:highlight>
                  <a:srgbClr val="EEEEEE"/>
                </a:highlight>
                <a:latin typeface="Courier New"/>
                <a:ea typeface="Courier New"/>
                <a:cs typeface="Courier New"/>
                <a:sym typeface="Courier New"/>
              </a:rPr>
              <a:t>INSERT INTO table_name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r>
              <a:rPr lang="en" sz="1550">
                <a:solidFill>
                  <a:schemeClr val="dk1"/>
                </a:solidFill>
                <a:highlight>
                  <a:srgbClr val="EEEEEE"/>
                </a:highlight>
                <a:latin typeface="Courier New"/>
                <a:ea typeface="Courier New"/>
                <a:cs typeface="Courier New"/>
                <a:sym typeface="Courier New"/>
              </a:rPr>
              <a:t>   SELECT *   FROM table1 </a:t>
            </a:r>
            <a:endParaRPr sz="1550">
              <a:solidFill>
                <a:schemeClr val="dk1"/>
              </a:solidFill>
              <a:highlight>
                <a:srgbClr val="EEEEEE"/>
              </a:highlight>
              <a:latin typeface="Courier New"/>
              <a:ea typeface="Courier New"/>
              <a:cs typeface="Courier New"/>
              <a:sym typeface="Courier New"/>
            </a:endParaRPr>
          </a:p>
          <a:p>
            <a:pPr marL="139700" marR="139700" lvl="0" indent="0" algn="l" rtl="0">
              <a:spcBef>
                <a:spcPts val="0"/>
              </a:spcBef>
              <a:spcAft>
                <a:spcPts val="0"/>
              </a:spcAft>
              <a:buClr>
                <a:schemeClr val="dk1"/>
              </a:buClr>
              <a:buSzPct val="70967"/>
              <a:buFont typeface="Arial"/>
              <a:buNone/>
            </a:pPr>
            <a:r>
              <a:rPr lang="en" sz="1550">
                <a:solidFill>
                  <a:schemeClr val="dk1"/>
                </a:solidFill>
                <a:highlight>
                  <a:srgbClr val="EEEEEE"/>
                </a:highlight>
                <a:latin typeface="Courier New"/>
                <a:ea typeface="Courier New"/>
                <a:cs typeface="Courier New"/>
                <a:sym typeface="Courier New"/>
              </a:rPr>
              <a:t>   [ WHERE VALUE OPERATOR ]</a:t>
            </a:r>
            <a:endParaRPr sz="1550">
              <a:solidFill>
                <a:schemeClr val="dk1"/>
              </a:solidFill>
              <a:highlight>
                <a:srgbClr val="EEEEEE"/>
              </a:highlight>
              <a:latin typeface="Courier New"/>
              <a:ea typeface="Courier New"/>
              <a:cs typeface="Courier New"/>
              <a:sym typeface="Courier New"/>
            </a:endParaRPr>
          </a:p>
          <a:p>
            <a:pPr marL="0" lvl="0" indent="0" algn="l" rtl="0">
              <a:spcBef>
                <a:spcPts val="0"/>
              </a:spcBef>
              <a:spcAft>
                <a:spcPts val="0"/>
              </a:spcAft>
              <a:buNone/>
            </a:pPr>
            <a:endParaRPr sz="1500">
              <a:solidFill>
                <a:schemeClr val="dk1"/>
              </a:solidFill>
              <a:highlight>
                <a:srgbClr val="FFFFFF"/>
              </a:highlight>
            </a:endParaRPr>
          </a:p>
        </p:txBody>
      </p:sp>
    </p:spTree>
    <p:extLst>
      <p:ext uri="{BB962C8B-B14F-4D97-AF65-F5344CB8AC3E}">
        <p14:creationId xmlns:p14="http://schemas.microsoft.com/office/powerpoint/2010/main" val="3341016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1dcf0b29ee_0_47"/>
          <p:cNvSpPr txBox="1">
            <a:spLocks noGrp="1"/>
          </p:cNvSpPr>
          <p:nvPr>
            <p:ph type="body" idx="1"/>
          </p:nvPr>
        </p:nvSpPr>
        <p:spPr>
          <a:xfrm>
            <a:off x="311700" y="422750"/>
            <a:ext cx="8520600" cy="41460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2100">
                <a:solidFill>
                  <a:schemeClr val="dk1"/>
                </a:solidFill>
              </a:rPr>
              <a:t>Example</a:t>
            </a:r>
            <a:endParaRPr sz="2100">
              <a:solidFill>
                <a:schemeClr val="dk1"/>
              </a:solidFill>
            </a:endParaRPr>
          </a:p>
          <a:p>
            <a:pPr marL="25400" marR="25400" lvl="0" indent="0" algn="just" rtl="0">
              <a:spcBef>
                <a:spcPts val="600"/>
              </a:spcBef>
              <a:spcAft>
                <a:spcPts val="0"/>
              </a:spcAft>
              <a:buClr>
                <a:schemeClr val="dk1"/>
              </a:buClr>
              <a:buSzPts val="1100"/>
              <a:buFont typeface="Arial"/>
              <a:buNone/>
            </a:pPr>
            <a:r>
              <a:rPr lang="en">
                <a:solidFill>
                  <a:schemeClr val="dk1"/>
                </a:solidFill>
              </a:rPr>
              <a:t>Consider a table CUSTOMERS_BKP with similar structure as CUSTOMERS table. Now to copy the complete CUSTOMERS table into the CUSTOMERS_BKP table, you can use the following syntax.</a:t>
            </a:r>
            <a:endParaRPr>
              <a:solidFill>
                <a:schemeClr val="dk1"/>
              </a:solidFill>
            </a:endParaRPr>
          </a:p>
          <a:p>
            <a:pPr marL="0" lvl="0" indent="0" algn="l" rtl="0">
              <a:spcBef>
                <a:spcPts val="1400"/>
              </a:spcBef>
              <a:spcAft>
                <a:spcPts val="0"/>
              </a:spcAft>
              <a:buNone/>
            </a:pPr>
            <a:r>
              <a:rPr lang="en" sz="1750">
                <a:solidFill>
                  <a:schemeClr val="dk1"/>
                </a:solidFill>
                <a:highlight>
                  <a:srgbClr val="EEEEEE"/>
                </a:highlight>
                <a:latin typeface="Courier New"/>
                <a:ea typeface="Courier New"/>
                <a:cs typeface="Courier New"/>
                <a:sym typeface="Courier New"/>
              </a:rPr>
              <a:t>SQL&gt; INSERT INTO CUSTOMERS_BKP</a:t>
            </a:r>
            <a:endParaRPr sz="1750">
              <a:solidFill>
                <a:schemeClr val="dk1"/>
              </a:solidFill>
              <a:highlight>
                <a:srgbClr val="EEEEEE"/>
              </a:highlight>
              <a:latin typeface="Courier New"/>
              <a:ea typeface="Courier New"/>
              <a:cs typeface="Courier New"/>
              <a:sym typeface="Courier New"/>
            </a:endParaRPr>
          </a:p>
          <a:p>
            <a:pPr marL="0" lvl="0" indent="0" algn="l" rtl="0">
              <a:spcBef>
                <a:spcPts val="1400"/>
              </a:spcBef>
              <a:spcAft>
                <a:spcPts val="0"/>
              </a:spcAft>
              <a:buNone/>
            </a:pPr>
            <a:r>
              <a:rPr lang="en" sz="1750">
                <a:solidFill>
                  <a:schemeClr val="dk1"/>
                </a:solidFill>
                <a:highlight>
                  <a:srgbClr val="EEEEEE"/>
                </a:highlight>
                <a:latin typeface="Courier New"/>
                <a:ea typeface="Courier New"/>
                <a:cs typeface="Courier New"/>
                <a:sym typeface="Courier New"/>
              </a:rPr>
              <a:t>   SELECT * FROM CUSTOMERS </a:t>
            </a:r>
            <a:endParaRPr sz="1750">
              <a:solidFill>
                <a:schemeClr val="dk1"/>
              </a:solidFill>
              <a:highlight>
                <a:srgbClr val="EEEEEE"/>
              </a:highlight>
              <a:latin typeface="Courier New"/>
              <a:ea typeface="Courier New"/>
              <a:cs typeface="Courier New"/>
              <a:sym typeface="Courier New"/>
            </a:endParaRPr>
          </a:p>
          <a:p>
            <a:pPr marL="0" lvl="0" indent="0" algn="l" rtl="0">
              <a:spcBef>
                <a:spcPts val="1400"/>
              </a:spcBef>
              <a:spcAft>
                <a:spcPts val="0"/>
              </a:spcAft>
              <a:buNone/>
            </a:pPr>
            <a:r>
              <a:rPr lang="en" sz="1750">
                <a:solidFill>
                  <a:schemeClr val="dk1"/>
                </a:solidFill>
                <a:highlight>
                  <a:srgbClr val="EEEEEE"/>
                </a:highlight>
                <a:latin typeface="Courier New"/>
                <a:ea typeface="Courier New"/>
                <a:cs typeface="Courier New"/>
                <a:sym typeface="Courier New"/>
              </a:rPr>
              <a:t>   WHERE ID IN (SELECT ID </a:t>
            </a:r>
            <a:endParaRPr sz="1750">
              <a:solidFill>
                <a:schemeClr val="dk1"/>
              </a:solidFill>
              <a:highlight>
                <a:srgbClr val="EEEEEE"/>
              </a:highlight>
              <a:latin typeface="Courier New"/>
              <a:ea typeface="Courier New"/>
              <a:cs typeface="Courier New"/>
              <a:sym typeface="Courier New"/>
            </a:endParaRPr>
          </a:p>
          <a:p>
            <a:pPr marL="139700" marR="139700" lvl="0" indent="0" algn="l" rtl="0">
              <a:spcBef>
                <a:spcPts val="400"/>
              </a:spcBef>
              <a:spcAft>
                <a:spcPts val="0"/>
              </a:spcAft>
              <a:buNone/>
            </a:pPr>
            <a:r>
              <a:rPr lang="en" sz="1750">
                <a:solidFill>
                  <a:schemeClr val="dk1"/>
                </a:solidFill>
                <a:highlight>
                  <a:srgbClr val="EEEEEE"/>
                </a:highlight>
                <a:latin typeface="Courier New"/>
                <a:ea typeface="Courier New"/>
                <a:cs typeface="Courier New"/>
                <a:sym typeface="Courier New"/>
              </a:rPr>
              <a:t>   FROM CUSTOMERS) ;</a:t>
            </a:r>
            <a:endParaRPr sz="1750">
              <a:solidFill>
                <a:schemeClr val="dk1"/>
              </a:solidFill>
              <a:highlight>
                <a:srgbClr val="EEEEEE"/>
              </a:highlight>
              <a:latin typeface="Courier New"/>
              <a:ea typeface="Courier New"/>
              <a:cs typeface="Courier New"/>
              <a:sym typeface="Courier New"/>
            </a:endParaRPr>
          </a:p>
          <a:p>
            <a:pPr marL="0" lvl="0" indent="0" algn="l" rtl="0">
              <a:spcBef>
                <a:spcPts val="1400"/>
              </a:spcBef>
              <a:spcAft>
                <a:spcPts val="400"/>
              </a:spcAft>
              <a:buNone/>
            </a:pPr>
            <a:endParaRPr sz="1500">
              <a:solidFill>
                <a:schemeClr val="dk1"/>
              </a:solidFill>
            </a:endParaRPr>
          </a:p>
        </p:txBody>
      </p:sp>
    </p:spTree>
    <p:extLst>
      <p:ext uri="{BB962C8B-B14F-4D97-AF65-F5344CB8AC3E}">
        <p14:creationId xmlns:p14="http://schemas.microsoft.com/office/powerpoint/2010/main" val="35336789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9316</TotalTime>
  <Words>6373</Words>
  <Application>Microsoft Office PowerPoint</Application>
  <PresentationFormat>On-screen Show (16:9)</PresentationFormat>
  <Paragraphs>1041</Paragraphs>
  <Slides>154</Slides>
  <Notes>84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154</vt:i4>
      </vt:variant>
    </vt:vector>
  </HeadingPairs>
  <TitlesOfParts>
    <vt:vector size="171" baseType="lpstr">
      <vt:lpstr>Arial</vt:lpstr>
      <vt:lpstr>Source Sans Pro</vt:lpstr>
      <vt:lpstr>Courier New</vt:lpstr>
      <vt:lpstr>Consolas</vt:lpstr>
      <vt:lpstr>inter-bold</vt:lpstr>
      <vt:lpstr>Verdana</vt:lpstr>
      <vt:lpstr>menlo</vt:lpstr>
      <vt:lpstr>Helvetica Neue</vt:lpstr>
      <vt:lpstr>erdana</vt:lpstr>
      <vt:lpstr>Georgia</vt:lpstr>
      <vt:lpstr>Arial Unicode MS</vt:lpstr>
      <vt:lpstr>PT Serif</vt:lpstr>
      <vt:lpstr>Roboto</vt:lpstr>
      <vt:lpstr>Times New Roman</vt:lpstr>
      <vt:lpstr>inherit</vt:lpstr>
      <vt:lpstr>inter-regular</vt:lpstr>
      <vt:lpstr>Simple Light</vt:lpstr>
      <vt:lpstr>PowerPoint Presentation</vt:lpstr>
      <vt:lpstr>SQL</vt:lpstr>
      <vt:lpstr>SQL commands</vt:lpstr>
      <vt:lpstr>1. Data Definition Language (DDL) </vt:lpstr>
      <vt:lpstr>PowerPoint Presentation</vt:lpstr>
      <vt:lpstr>PowerPoint Presentation</vt:lpstr>
      <vt:lpstr>PowerPoint Presentation</vt:lpstr>
      <vt:lpstr>PowerPoint Presentation</vt:lpstr>
      <vt:lpstr>2. Data Manipulation Language </vt:lpstr>
      <vt:lpstr>PowerPoint Presentation</vt:lpstr>
      <vt:lpstr>PowerPoint Presentation</vt:lpstr>
      <vt:lpstr>PowerPoint Presentation</vt:lpstr>
      <vt:lpstr>PowerPoint Presentation</vt:lpstr>
      <vt:lpstr>PowerPoint Presentation</vt:lpstr>
      <vt:lpstr>Data Control Language(DCL) </vt:lpstr>
      <vt:lpstr>PowerPoint Presentation</vt:lpstr>
      <vt:lpstr>PowerPoint Presentation</vt:lpstr>
      <vt:lpstr>1. GRANT COMMAND </vt:lpstr>
      <vt:lpstr>2. REVOKE COMMAND </vt:lpstr>
      <vt:lpstr>PowerPoint Presentation</vt:lpstr>
      <vt:lpstr>Transaction Control Language(TCL)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Comments in SQL </vt:lpstr>
      <vt:lpstr>PowerPoint Presentation</vt:lpstr>
      <vt:lpstr>Integrity Constraints </vt:lpstr>
      <vt:lpstr>PowerPoint Presentation</vt:lpstr>
      <vt:lpstr>PowerPoint Presentation</vt:lpstr>
      <vt:lpstr>Domain constraints </vt:lpstr>
      <vt:lpstr>Example:</vt:lpstr>
      <vt:lpstr>PowerPoint Presentation</vt:lpstr>
      <vt:lpstr>2. Entity integrity constraints </vt:lpstr>
      <vt:lpstr>Example:  </vt:lpstr>
      <vt:lpstr>3. Referential Integrity Constraints </vt:lpstr>
      <vt:lpstr>PowerPoint Presentation</vt:lpstr>
      <vt:lpstr>4. Key constraints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ORDER BY clause </vt:lpstr>
      <vt:lpstr>PowerPoint Presentation</vt:lpstr>
      <vt:lpstr>PowerPoint Presentation</vt:lpstr>
      <vt:lpstr>PowerPoint Presentation</vt:lpstr>
      <vt:lpstr>GROUP BY clause</vt:lpstr>
      <vt:lpstr>PowerPoint Presentation</vt:lpstr>
      <vt:lpstr>PowerPoint Presentation</vt:lpstr>
      <vt:lpstr>PowerPoint Presentation</vt:lpstr>
      <vt:lpstr>PowerPoint Presentation</vt:lpstr>
      <vt:lpstr>HAVING Clause</vt:lpstr>
      <vt:lpstr>PowerPoint Presentation</vt:lpstr>
      <vt:lpstr>Employee table</vt:lpstr>
      <vt:lpstr>PowerPoint Presentation</vt:lpstr>
      <vt:lpstr>PowerPoint Presentation</vt:lpstr>
      <vt:lpstr>Example 2</vt:lpstr>
      <vt:lpstr>PowerPoint Presentation</vt:lpstr>
      <vt:lpstr>PowerPoint Presentation</vt:lpstr>
      <vt:lpstr>SQL JOIN </vt:lpstr>
      <vt:lpstr>PowerPoint Presentation</vt:lpstr>
      <vt:lpstr>PowerPoint Presentation</vt:lpstr>
      <vt:lpstr>PowerPoint Presentation</vt:lpstr>
      <vt:lpstr>PowerPoint Presentation</vt:lpstr>
      <vt:lpstr>PowerPoint Presentation</vt:lpstr>
      <vt:lpstr>LEFT JOIN: </vt:lpstr>
      <vt:lpstr>PowerPoint Presentation</vt:lpstr>
      <vt:lpstr>Example </vt:lpstr>
      <vt:lpstr>PowerPoint Presentation</vt:lpstr>
      <vt:lpstr>PowerPoint Presentation</vt:lpstr>
      <vt:lpstr>SQL RIGHT OUTER JOIN </vt:lpstr>
      <vt:lpstr>Visual Illustration:  In this visual diagram, the SQL RIGHT OUTER JOIN returns the shaded area: </vt:lpstr>
      <vt:lpstr>Example </vt:lpstr>
      <vt:lpstr>PowerPoint Presentation</vt:lpstr>
      <vt:lpstr>result</vt:lpstr>
      <vt:lpstr>SQL FULL OUTER JOIN </vt:lpstr>
      <vt:lpstr>PowerPoint Presentation</vt:lpstr>
      <vt:lpstr>Example </vt:lpstr>
      <vt:lpstr>PowerPoint Presentation</vt:lpstr>
      <vt:lpstr>result</vt:lpstr>
      <vt:lpstr>PowerPoint Presentation</vt:lpstr>
      <vt:lpstr>Nested and complex queries</vt:lpstr>
      <vt:lpstr>Rules that subqueries must follow: </vt:lpstr>
      <vt:lpstr>Subqueries with the SELECT Statement </vt:lpstr>
      <vt:lpstr>PowerPoint Presentation</vt:lpstr>
      <vt:lpstr>PowerPoint Presentation</vt:lpstr>
      <vt:lpstr>PowerPoint Presentation</vt:lpstr>
      <vt:lpstr>PowerPoint Presentation</vt:lpstr>
      <vt:lpstr>Subqueries with the INSERT Statement </vt:lpstr>
      <vt:lpstr>PowerPoint Presentation</vt:lpstr>
      <vt:lpstr>PowerPoint Presentation</vt:lpstr>
      <vt:lpstr>PowerPoint Presentation</vt:lpstr>
      <vt:lpstr>PowerPoint Presentation</vt:lpstr>
      <vt:lpstr>Subqueries with the UPDATE Statement </vt:lpstr>
      <vt:lpstr>PowerPoint Presentation</vt:lpstr>
      <vt:lpstr>Subqueries with the DELETE Statement </vt:lpstr>
      <vt:lpstr>PowerPoint Presentation</vt:lpstr>
      <vt:lpstr>PowerPoint Presentation</vt:lpstr>
      <vt:lpstr>Views in SQL </vt:lpstr>
      <vt:lpstr>Creating Views </vt:lpstr>
      <vt:lpstr>PowerPoint Presentation</vt:lpstr>
      <vt:lpstr>PowerPoint Presentation</vt:lpstr>
      <vt:lpstr>PowerPoint Presentation</vt:lpstr>
      <vt:lpstr>PowerPoint Presentation</vt:lpstr>
      <vt:lpstr>PowerPoint Presentation</vt:lpstr>
      <vt:lpstr>Updating a View </vt:lpstr>
      <vt:lpstr>PowerPoint Presentation</vt:lpstr>
      <vt:lpstr>PowerPoint Presentation</vt:lpstr>
      <vt:lpstr>PowerPoint Presentation</vt:lpstr>
      <vt:lpstr>PowerPoint Presentation</vt:lpstr>
      <vt:lpstr>Drop View </vt:lpstr>
      <vt:lpstr>Deleting Rows into a View </vt:lpstr>
      <vt:lpstr>PowerPoint Presentation</vt:lpstr>
      <vt:lpstr>View on multiple table:</vt:lpstr>
      <vt:lpstr>PowerPoint Presentation</vt:lpstr>
      <vt:lpstr>PowerPoint Presentation</vt:lpstr>
      <vt:lpstr>Triggers </vt:lpstr>
      <vt:lpstr>PowerPoint Presentation</vt:lpstr>
      <vt:lpstr>PowerPoint Presentation</vt:lpstr>
      <vt:lpstr>PowerPoint Presentation</vt:lpstr>
      <vt:lpstr>PowerPoint Presentation</vt:lpstr>
      <vt:lpstr>Example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The First table </vt:lpstr>
      <vt:lpstr>PowerPoint Presentation</vt:lpstr>
      <vt:lpstr>PowerPoint Presentation</vt:lpstr>
      <vt:lpstr>PowerPoint Presentation</vt:lpstr>
      <vt:lpstr>PowerPoint Presentation</vt:lpstr>
      <vt:lpstr>PowerPoint Presentation</vt:lpstr>
      <vt:lpstr>PowerPoint Presentation</vt:lpstr>
      <vt:lpstr>Set and string operations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 2</dc:title>
  <dc:creator>Administrator</dc:creator>
  <cp:lastModifiedBy>Prachiti</cp:lastModifiedBy>
  <cp:revision>114</cp:revision>
  <dcterms:modified xsi:type="dcterms:W3CDTF">2024-03-22T06:40:14Z</dcterms:modified>
</cp:coreProperties>
</file>